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56"/>
  </p:notesMasterIdLst>
  <p:handoutMasterIdLst>
    <p:handoutMasterId r:id="rId157"/>
  </p:handoutMasterIdLst>
  <p:sldIdLst>
    <p:sldId id="285" r:id="rId2"/>
    <p:sldId id="293" r:id="rId3"/>
    <p:sldId id="297" r:id="rId4"/>
    <p:sldId id="298" r:id="rId5"/>
    <p:sldId id="300" r:id="rId6"/>
    <p:sldId id="299" r:id="rId7"/>
    <p:sldId id="302" r:id="rId8"/>
    <p:sldId id="303" r:id="rId9"/>
    <p:sldId id="304" r:id="rId10"/>
    <p:sldId id="305" r:id="rId11"/>
    <p:sldId id="307" r:id="rId12"/>
    <p:sldId id="306" r:id="rId13"/>
    <p:sldId id="308" r:id="rId14"/>
    <p:sldId id="310" r:id="rId15"/>
    <p:sldId id="309" r:id="rId16"/>
    <p:sldId id="311" r:id="rId17"/>
    <p:sldId id="312" r:id="rId18"/>
    <p:sldId id="313" r:id="rId19"/>
    <p:sldId id="315" r:id="rId20"/>
    <p:sldId id="316" r:id="rId21"/>
    <p:sldId id="317" r:id="rId22"/>
    <p:sldId id="318" r:id="rId23"/>
    <p:sldId id="319"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32" r:id="rId37"/>
    <p:sldId id="280" r:id="rId38"/>
    <p:sldId id="333" r:id="rId39"/>
    <p:sldId id="334" r:id="rId40"/>
    <p:sldId id="335" r:id="rId41"/>
    <p:sldId id="336" r:id="rId42"/>
    <p:sldId id="337" r:id="rId43"/>
    <p:sldId id="338" r:id="rId44"/>
    <p:sldId id="339" r:id="rId45"/>
    <p:sldId id="340" r:id="rId46"/>
    <p:sldId id="341" r:id="rId47"/>
    <p:sldId id="342" r:id="rId48"/>
    <p:sldId id="343" r:id="rId49"/>
    <p:sldId id="344" r:id="rId50"/>
    <p:sldId id="345" r:id="rId51"/>
    <p:sldId id="346" r:id="rId52"/>
    <p:sldId id="347" r:id="rId53"/>
    <p:sldId id="348" r:id="rId54"/>
    <p:sldId id="349" r:id="rId55"/>
    <p:sldId id="350" r:id="rId56"/>
    <p:sldId id="351" r:id="rId57"/>
    <p:sldId id="362" r:id="rId58"/>
    <p:sldId id="361" r:id="rId59"/>
    <p:sldId id="360" r:id="rId60"/>
    <p:sldId id="359" r:id="rId61"/>
    <p:sldId id="358" r:id="rId62"/>
    <p:sldId id="357" r:id="rId63"/>
    <p:sldId id="356" r:id="rId64"/>
    <p:sldId id="355" r:id="rId65"/>
    <p:sldId id="354" r:id="rId66"/>
    <p:sldId id="353" r:id="rId67"/>
    <p:sldId id="373" r:id="rId68"/>
    <p:sldId id="372" r:id="rId69"/>
    <p:sldId id="371" r:id="rId70"/>
    <p:sldId id="370" r:id="rId71"/>
    <p:sldId id="369" r:id="rId72"/>
    <p:sldId id="368" r:id="rId73"/>
    <p:sldId id="367" r:id="rId74"/>
    <p:sldId id="366" r:id="rId75"/>
    <p:sldId id="365" r:id="rId76"/>
    <p:sldId id="364" r:id="rId77"/>
    <p:sldId id="363" r:id="rId78"/>
    <p:sldId id="352" r:id="rId79"/>
    <p:sldId id="388" r:id="rId80"/>
    <p:sldId id="387" r:id="rId81"/>
    <p:sldId id="386" r:id="rId82"/>
    <p:sldId id="385" r:id="rId83"/>
    <p:sldId id="384" r:id="rId84"/>
    <p:sldId id="383" r:id="rId85"/>
    <p:sldId id="382" r:id="rId86"/>
    <p:sldId id="380" r:id="rId87"/>
    <p:sldId id="379" r:id="rId88"/>
    <p:sldId id="378" r:id="rId89"/>
    <p:sldId id="377" r:id="rId90"/>
    <p:sldId id="376" r:id="rId91"/>
    <p:sldId id="375" r:id="rId92"/>
    <p:sldId id="395" r:id="rId93"/>
    <p:sldId id="394" r:id="rId94"/>
    <p:sldId id="393" r:id="rId95"/>
    <p:sldId id="392" r:id="rId96"/>
    <p:sldId id="391" r:id="rId97"/>
    <p:sldId id="390" r:id="rId98"/>
    <p:sldId id="389" r:id="rId99"/>
    <p:sldId id="408" r:id="rId100"/>
    <p:sldId id="409" r:id="rId101"/>
    <p:sldId id="407" r:id="rId102"/>
    <p:sldId id="406" r:id="rId103"/>
    <p:sldId id="405" r:id="rId104"/>
    <p:sldId id="404" r:id="rId105"/>
    <p:sldId id="403" r:id="rId106"/>
    <p:sldId id="402" r:id="rId107"/>
    <p:sldId id="401" r:id="rId108"/>
    <p:sldId id="400" r:id="rId109"/>
    <p:sldId id="399" r:id="rId110"/>
    <p:sldId id="398" r:id="rId111"/>
    <p:sldId id="396" r:id="rId112"/>
    <p:sldId id="397" r:id="rId113"/>
    <p:sldId id="415" r:id="rId114"/>
    <p:sldId id="414" r:id="rId115"/>
    <p:sldId id="413" r:id="rId116"/>
    <p:sldId id="412" r:id="rId117"/>
    <p:sldId id="411" r:id="rId118"/>
    <p:sldId id="410" r:id="rId119"/>
    <p:sldId id="427" r:id="rId120"/>
    <p:sldId id="428" r:id="rId121"/>
    <p:sldId id="426" r:id="rId122"/>
    <p:sldId id="425" r:id="rId123"/>
    <p:sldId id="424" r:id="rId124"/>
    <p:sldId id="423" r:id="rId125"/>
    <p:sldId id="422" r:id="rId126"/>
    <p:sldId id="431" r:id="rId127"/>
    <p:sldId id="421" r:id="rId128"/>
    <p:sldId id="418" r:id="rId129"/>
    <p:sldId id="420" r:id="rId130"/>
    <p:sldId id="419" r:id="rId131"/>
    <p:sldId id="429" r:id="rId132"/>
    <p:sldId id="430" r:id="rId133"/>
    <p:sldId id="263" r:id="rId134"/>
    <p:sldId id="272" r:id="rId135"/>
    <p:sldId id="284" r:id="rId136"/>
    <p:sldId id="277" r:id="rId137"/>
    <p:sldId id="291" r:id="rId138"/>
    <p:sldId id="282" r:id="rId139"/>
    <p:sldId id="288" r:id="rId140"/>
    <p:sldId id="289" r:id="rId141"/>
    <p:sldId id="268" r:id="rId142"/>
    <p:sldId id="294" r:id="rId143"/>
    <p:sldId id="269" r:id="rId144"/>
    <p:sldId id="270" r:id="rId145"/>
    <p:sldId id="271" r:id="rId146"/>
    <p:sldId id="276" r:id="rId147"/>
    <p:sldId id="286" r:id="rId148"/>
    <p:sldId id="275" r:id="rId149"/>
    <p:sldId id="292" r:id="rId150"/>
    <p:sldId id="273" r:id="rId151"/>
    <p:sldId id="287" r:id="rId152"/>
    <p:sldId id="295" r:id="rId153"/>
    <p:sldId id="274" r:id="rId154"/>
    <p:sldId id="296" r:id="rId155"/>
  </p:sldIdLst>
  <p:sldSz cx="9144000" cy="6858000" type="screen4x3"/>
  <p:notesSz cx="6858000" cy="9144000"/>
  <p:defaultTextStyle>
    <a:lvl1pPr marL="0" algn="l" rtl="0" latinLnBrk="0">
      <a:defRPr lang="tr-TR" sz="1800" kern="1200">
        <a:solidFill>
          <a:schemeClr val="tx1"/>
        </a:solidFill>
        <a:latin typeface="+mn-lt"/>
        <a:ea typeface="+mn-ea"/>
        <a:cs typeface="+mn-cs"/>
      </a:defRPr>
    </a:lvl1pPr>
    <a:lvl2pPr marL="457200" algn="l" rtl="0" latinLnBrk="0">
      <a:defRPr lang="tr-TR" sz="1800" kern="1200">
        <a:solidFill>
          <a:schemeClr val="tx1"/>
        </a:solidFill>
        <a:latin typeface="+mn-lt"/>
        <a:ea typeface="+mn-ea"/>
        <a:cs typeface="+mn-cs"/>
      </a:defRPr>
    </a:lvl2pPr>
    <a:lvl3pPr marL="914400" algn="l" rtl="0" latinLnBrk="0">
      <a:defRPr lang="tr-TR" sz="1800" kern="1200">
        <a:solidFill>
          <a:schemeClr val="tx1"/>
        </a:solidFill>
        <a:latin typeface="+mn-lt"/>
        <a:ea typeface="+mn-ea"/>
        <a:cs typeface="+mn-cs"/>
      </a:defRPr>
    </a:lvl3pPr>
    <a:lvl4pPr marL="1371600" algn="l" rtl="0" latinLnBrk="0">
      <a:defRPr lang="tr-TR" sz="1800" kern="1200">
        <a:solidFill>
          <a:schemeClr val="tx1"/>
        </a:solidFill>
        <a:latin typeface="+mn-lt"/>
        <a:ea typeface="+mn-ea"/>
        <a:cs typeface="+mn-cs"/>
      </a:defRPr>
    </a:lvl4pPr>
    <a:lvl5pPr marL="1828800" algn="l" rtl="0" latinLnBrk="0">
      <a:defRPr lang="tr-TR" sz="1800" kern="1200">
        <a:solidFill>
          <a:schemeClr val="tx1"/>
        </a:solidFill>
        <a:latin typeface="+mn-lt"/>
        <a:ea typeface="+mn-ea"/>
        <a:cs typeface="+mn-cs"/>
      </a:defRPr>
    </a:lvl5pPr>
    <a:lvl6pPr marL="2286000" algn="l" rtl="0" latinLnBrk="0">
      <a:defRPr lang="tr-TR" sz="1800" kern="1200">
        <a:solidFill>
          <a:schemeClr val="tx1"/>
        </a:solidFill>
        <a:latin typeface="+mn-lt"/>
        <a:ea typeface="+mn-ea"/>
        <a:cs typeface="+mn-cs"/>
      </a:defRPr>
    </a:lvl6pPr>
    <a:lvl7pPr marL="2743200" algn="l" rtl="0" latinLnBrk="0">
      <a:defRPr lang="tr-TR" sz="1800" kern="1200">
        <a:solidFill>
          <a:schemeClr val="tx1"/>
        </a:solidFill>
        <a:latin typeface="+mn-lt"/>
        <a:ea typeface="+mn-ea"/>
        <a:cs typeface="+mn-cs"/>
      </a:defRPr>
    </a:lvl7pPr>
    <a:lvl8pPr marL="3200400" algn="l" rtl="0" latinLnBrk="0">
      <a:defRPr lang="tr-TR" sz="1800" kern="1200">
        <a:solidFill>
          <a:schemeClr val="tx1"/>
        </a:solidFill>
        <a:latin typeface="+mn-lt"/>
        <a:ea typeface="+mn-ea"/>
        <a:cs typeface="+mn-cs"/>
      </a:defRPr>
    </a:lvl8pPr>
    <a:lvl9pPr marL="3657600" algn="l" rtl="0" latinLnBrk="0">
      <a:defRPr lang="tr-T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1" autoAdjust="0"/>
    <p:restoredTop sz="94737" autoAdjust="0"/>
  </p:normalViewPr>
  <p:slideViewPr>
    <p:cSldViewPr>
      <p:cViewPr varScale="1">
        <p:scale>
          <a:sx n="70" d="100"/>
          <a:sy n="70" d="100"/>
        </p:scale>
        <p:origin x="-141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05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latinLnBrk="0">
              <a:defRPr lang="tr-TR" sz="1200"/>
            </a:lvl1pPr>
            <a:extLst/>
          </a:lstStyle>
          <a:p>
            <a:endParaRPr lang="tr-TR"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latinLnBrk="0">
              <a:defRPr lang="tr-TR" sz="1200"/>
            </a:lvl1pPr>
            <a:extLst/>
          </a:lstStyle>
          <a:p>
            <a:fld id="{6E7D018D-748F-47BF-843A-40349A141CAC}" type="datetimeFigureOut">
              <a:rPr lang="tr-TR" smtClean="0"/>
              <a:pPr/>
              <a:t>14.05.2013</a:t>
            </a:fld>
            <a:endParaRPr lang="tr-TR"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latinLnBrk="0">
              <a:defRPr lang="tr-TR" sz="1200"/>
            </a:lvl1pPr>
            <a:extLst/>
          </a:lstStyle>
          <a:p>
            <a:endParaRPr lang="tr-TR"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latinLnBrk="0">
              <a:defRPr lang="tr-TR" sz="1200"/>
            </a:lvl1pPr>
            <a:extLst/>
          </a:lstStyle>
          <a:p>
            <a:fld id="{04AC5213-BACC-41AB-9B61-B40CF6C5296E}" type="slidenum">
              <a:rPr lang="tr-TR" smtClean="0"/>
              <a:pPr/>
              <a:t>‹#›</a:t>
            </a:fld>
            <a:endParaRPr lang="tr-TR" dirty="0"/>
          </a:p>
        </p:txBody>
      </p:sp>
    </p:spTree>
    <p:extLst>
      <p:ext uri="{BB962C8B-B14F-4D97-AF65-F5344CB8AC3E}">
        <p14:creationId xmlns:p14="http://schemas.microsoft.com/office/powerpoint/2010/main" val="3999271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latinLnBrk="0">
              <a:defRPr lang="tr-TR" sz="1200"/>
            </a:lvl1pPr>
            <a:extLst/>
          </a:lstStyle>
          <a:p>
            <a:endParaRPr lang="tr-TR"/>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latinLnBrk="0">
              <a:defRPr lang="tr-TR" sz="1200"/>
            </a:lvl1pPr>
            <a:extLst/>
          </a:lstStyle>
          <a:p>
            <a:fld id="{23E9B8FB-2ABD-42C9-A6DA-A6789EAF441D}" type="datetimeFigureOut">
              <a:rPr/>
              <a:pPr/>
              <a:t>5/15/2009</a:t>
            </a:fld>
            <a:endParaRPr lang="tr-TR"/>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tr-TR"/>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tr-TR"/>
              <a:t>Ana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latinLnBrk="0">
              <a:defRPr lang="tr-TR" sz="1200"/>
            </a:lvl1pPr>
            <a:extLst/>
          </a:lstStyle>
          <a:p>
            <a:endParaRPr lang="tr-TR"/>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latinLnBrk="0">
              <a:defRPr lang="tr-TR" sz="1200"/>
            </a:lvl1pPr>
            <a:extLst/>
          </a:lstStyle>
          <a:p>
            <a:fld id="{BE2A7042-DEED-4AA1-9E89-4A16B2572577}" type="slidenum">
              <a:rPr/>
              <a:pPr/>
              <a:t>‹#›</a:t>
            </a:fld>
            <a:endParaRPr lang="tr-TR"/>
          </a:p>
        </p:txBody>
      </p:sp>
    </p:spTree>
    <p:extLst>
      <p:ext uri="{BB962C8B-B14F-4D97-AF65-F5344CB8AC3E}">
        <p14:creationId xmlns:p14="http://schemas.microsoft.com/office/powerpoint/2010/main" val="341230650"/>
      </p:ext>
    </p:extLst>
  </p:cSld>
  <p:clrMap bg1="lt1" tx1="dk1" bg2="lt2" tx2="dk2" accent1="accent1" accent2="accent2" accent3="accent3" accent4="accent4" accent5="accent5" accent6="accent6" hlink="hlink" folHlink="folHlink"/>
  <p:notesStyle>
    <a:lvl1pPr marL="0" algn="l" rtl="0" latinLnBrk="0">
      <a:defRPr lang="tr-TR" sz="1200" kern="1200">
        <a:solidFill>
          <a:schemeClr val="tx1"/>
        </a:solidFill>
        <a:latin typeface="+mn-lt"/>
        <a:ea typeface="+mn-ea"/>
        <a:cs typeface="+mn-cs"/>
      </a:defRPr>
    </a:lvl1pPr>
    <a:lvl2pPr marL="457200" algn="l" rtl="0" latinLnBrk="0">
      <a:defRPr lang="tr-TR" sz="1200" kern="1200">
        <a:solidFill>
          <a:schemeClr val="tx1"/>
        </a:solidFill>
        <a:latin typeface="+mn-lt"/>
        <a:ea typeface="+mn-ea"/>
        <a:cs typeface="+mn-cs"/>
      </a:defRPr>
    </a:lvl2pPr>
    <a:lvl3pPr marL="914400" algn="l" rtl="0" latinLnBrk="0">
      <a:defRPr lang="tr-TR" sz="1200" kern="1200">
        <a:solidFill>
          <a:schemeClr val="tx1"/>
        </a:solidFill>
        <a:latin typeface="+mn-lt"/>
        <a:ea typeface="+mn-ea"/>
        <a:cs typeface="+mn-cs"/>
      </a:defRPr>
    </a:lvl3pPr>
    <a:lvl4pPr marL="1371600" algn="l" rtl="0" latinLnBrk="0">
      <a:defRPr lang="tr-TR" sz="1200" kern="1200">
        <a:solidFill>
          <a:schemeClr val="tx1"/>
        </a:solidFill>
        <a:latin typeface="+mn-lt"/>
        <a:ea typeface="+mn-ea"/>
        <a:cs typeface="+mn-cs"/>
      </a:defRPr>
    </a:lvl4pPr>
    <a:lvl5pPr marL="1828800" algn="l" rtl="0" latinLnBrk="0">
      <a:defRPr lang="tr-TR" sz="1200" kern="1200">
        <a:solidFill>
          <a:schemeClr val="tx1"/>
        </a:solidFill>
        <a:latin typeface="+mn-lt"/>
        <a:ea typeface="+mn-ea"/>
        <a:cs typeface="+mn-cs"/>
      </a:defRPr>
    </a:lvl5pPr>
    <a:lvl6pPr marL="2286000" algn="l" rtl="0" latinLnBrk="0">
      <a:defRPr lang="tr-TR" sz="1200" kern="1200">
        <a:solidFill>
          <a:schemeClr val="tx1"/>
        </a:solidFill>
        <a:latin typeface="+mn-lt"/>
        <a:ea typeface="+mn-ea"/>
        <a:cs typeface="+mn-cs"/>
      </a:defRPr>
    </a:lvl6pPr>
    <a:lvl7pPr marL="2743200" algn="l" rtl="0" latinLnBrk="0">
      <a:defRPr lang="tr-TR" sz="1200" kern="1200">
        <a:solidFill>
          <a:schemeClr val="tx1"/>
        </a:solidFill>
        <a:latin typeface="+mn-lt"/>
        <a:ea typeface="+mn-ea"/>
        <a:cs typeface="+mn-cs"/>
      </a:defRPr>
    </a:lvl7pPr>
    <a:lvl8pPr marL="3200400" algn="l" rtl="0" latinLnBrk="0">
      <a:defRPr lang="tr-TR" sz="1200" kern="1200">
        <a:solidFill>
          <a:schemeClr val="tx1"/>
        </a:solidFill>
        <a:latin typeface="+mn-lt"/>
        <a:ea typeface="+mn-ea"/>
        <a:cs typeface="+mn-cs"/>
      </a:defRPr>
    </a:lvl8pPr>
    <a:lvl9pPr marL="3657600" algn="l" rtl="0" latinLnBrk="0">
      <a:defRPr lang="tr-T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BE2A7042-DEED-4AA1-9E89-4A16B2572577}" type="slidenum">
              <a:rPr lang="tr-TR" smtClean="0"/>
              <a:pPr/>
              <a:t>1</a:t>
            </a:fld>
            <a:endParaRPr lang="tr-T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10</a:t>
            </a:fld>
            <a:endParaRPr lang="tr-TR"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100</a:t>
            </a:fld>
            <a:endParaRPr lang="tr-TR"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101</a:t>
            </a:fld>
            <a:endParaRPr lang="tr-TR"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102</a:t>
            </a:fld>
            <a:endParaRPr lang="tr-TR"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103</a:t>
            </a:fld>
            <a:endParaRPr lang="tr-TR"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104</a:t>
            </a:fld>
            <a:endParaRPr lang="tr-TR"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105</a:t>
            </a:fld>
            <a:endParaRPr lang="tr-TR"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106</a:t>
            </a:fld>
            <a:endParaRPr lang="tr-TR"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107</a:t>
            </a:fld>
            <a:endParaRPr lang="tr-TR"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108</a:t>
            </a:fld>
            <a:endParaRPr lang="tr-TR"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109</a:t>
            </a:fld>
            <a:endParaRPr lang="tr-T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11</a:t>
            </a:fld>
            <a:endParaRPr lang="tr-TR"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110</a:t>
            </a:fld>
            <a:endParaRPr lang="tr-TR"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111</a:t>
            </a:fld>
            <a:endParaRPr lang="tr-TR"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112</a:t>
            </a:fld>
            <a:endParaRPr lang="tr-TR"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113</a:t>
            </a:fld>
            <a:endParaRPr lang="tr-TR"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114</a:t>
            </a:fld>
            <a:endParaRPr lang="tr-TR"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115</a:t>
            </a:fld>
            <a:endParaRPr lang="tr-TR"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116</a:t>
            </a:fld>
            <a:endParaRPr lang="tr-TR"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117</a:t>
            </a:fld>
            <a:endParaRPr lang="tr-TR"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118</a:t>
            </a:fld>
            <a:endParaRPr lang="tr-TR"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119</a:t>
            </a:fld>
            <a:endParaRPr lang="tr-T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12</a:t>
            </a:fld>
            <a:endParaRPr lang="tr-TR"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120</a:t>
            </a:fld>
            <a:endParaRPr lang="tr-TR"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121</a:t>
            </a:fld>
            <a:endParaRPr lang="tr-TR"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122</a:t>
            </a:fld>
            <a:endParaRPr lang="tr-TR"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123</a:t>
            </a:fld>
            <a:endParaRPr lang="tr-TR"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124</a:t>
            </a:fld>
            <a:endParaRPr lang="tr-TR"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125</a:t>
            </a:fld>
            <a:endParaRPr lang="tr-TR"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126</a:t>
            </a:fld>
            <a:endParaRPr lang="tr-TR"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127</a:t>
            </a:fld>
            <a:endParaRPr lang="tr-TR"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128</a:t>
            </a:fld>
            <a:endParaRPr lang="tr-TR"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129</a:t>
            </a:fld>
            <a:endParaRPr lang="tr-T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13</a:t>
            </a:fld>
            <a:endParaRPr lang="tr-TR"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130</a:t>
            </a:fld>
            <a:endParaRPr lang="tr-TR"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131</a:t>
            </a:fld>
            <a:endParaRPr lang="tr-TR"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BE2A7042-DEED-4AA1-9E89-4A16B2572577}" type="slidenum">
              <a:rPr lang="tr-TR" smtClean="0"/>
              <a:pPr/>
              <a:t>132</a:t>
            </a:fld>
            <a:endParaRPr lang="tr-TR"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133</a:t>
            </a:fld>
            <a:endParaRPr lang="tr-TR"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134</a:t>
            </a:fld>
            <a:endParaRPr lang="tr-TR"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135</a:t>
            </a:fld>
            <a:endParaRPr lang="tr-TR"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136</a:t>
            </a:fld>
            <a:endParaRPr lang="tr-TR"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137</a:t>
            </a:fld>
            <a:endParaRPr lang="tr-TR"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138</a:t>
            </a:fld>
            <a:endParaRPr lang="tr-TR"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139</a:t>
            </a:fld>
            <a:endParaRPr lang="tr-T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14</a:t>
            </a:fld>
            <a:endParaRPr lang="tr-TR"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140</a:t>
            </a:fld>
            <a:endParaRPr lang="tr-TR"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141</a:t>
            </a:fld>
            <a:endParaRPr lang="tr-TR"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143</a:t>
            </a:fld>
            <a:endParaRPr lang="tr-TR"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144</a:t>
            </a:fld>
            <a:endParaRPr lang="tr-TR"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145</a:t>
            </a:fld>
            <a:endParaRPr lang="tr-TR"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146</a:t>
            </a:fld>
            <a:endParaRPr lang="tr-TR"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147</a:t>
            </a:fld>
            <a:endParaRPr lang="tr-TR"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148</a:t>
            </a:fld>
            <a:endParaRPr lang="tr-TR"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149</a:t>
            </a:fld>
            <a:endParaRPr lang="tr-TR"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150</a:t>
            </a:fld>
            <a:endParaRPr lang="tr-T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15</a:t>
            </a:fld>
            <a:endParaRPr lang="tr-TR"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151</a:t>
            </a:fld>
            <a:endParaRPr lang="tr-TR"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152</a:t>
            </a:fld>
            <a:endParaRPr lang="tr-TR"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153</a:t>
            </a:fld>
            <a:endParaRPr lang="tr-TR"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154</a:t>
            </a:fld>
            <a:endParaRPr lang="tr-T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16</a:t>
            </a:fld>
            <a:endParaRPr lang="tr-T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17</a:t>
            </a:fld>
            <a:endParaRPr lang="tr-T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18</a:t>
            </a:fld>
            <a:endParaRPr lang="tr-T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19</a:t>
            </a:fld>
            <a:endParaRPr lang="tr-T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2</a:t>
            </a:fld>
            <a:endParaRPr lang="tr-T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20</a:t>
            </a:fld>
            <a:endParaRPr lang="tr-T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21</a:t>
            </a:fld>
            <a:endParaRPr lang="tr-T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22</a:t>
            </a:fld>
            <a:endParaRPr lang="tr-T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23</a:t>
            </a:fld>
            <a:endParaRPr lang="tr-T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24</a:t>
            </a:fld>
            <a:endParaRPr lang="tr-T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25</a:t>
            </a:fld>
            <a:endParaRPr lang="tr-T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26</a:t>
            </a:fld>
            <a:endParaRPr lang="tr-T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27</a:t>
            </a:fld>
            <a:endParaRPr lang="tr-T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28</a:t>
            </a:fld>
            <a:endParaRPr lang="tr-T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29</a:t>
            </a:fld>
            <a:endParaRPr lang="tr-T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3</a:t>
            </a:fld>
            <a:endParaRPr lang="tr-T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30</a:t>
            </a:fld>
            <a:endParaRPr lang="tr-T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31</a:t>
            </a:fld>
            <a:endParaRPr lang="tr-T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32</a:t>
            </a:fld>
            <a:endParaRPr lang="tr-T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33</a:t>
            </a:fld>
            <a:endParaRPr lang="tr-T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34</a:t>
            </a:fld>
            <a:endParaRPr lang="tr-T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35</a:t>
            </a:fld>
            <a:endParaRPr lang="tr-T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36</a:t>
            </a:fld>
            <a:endParaRPr lang="tr-T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BE2A7042-DEED-4AA1-9E89-4A16B2572577}" type="slidenum">
              <a:rPr lang="tr-TR" smtClean="0"/>
              <a:pPr/>
              <a:t>37</a:t>
            </a:fld>
            <a:endParaRPr lang="tr-T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38</a:t>
            </a:fld>
            <a:endParaRPr lang="tr-T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39</a:t>
            </a:fld>
            <a:endParaRPr lang="tr-T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4</a:t>
            </a:fld>
            <a:endParaRPr lang="tr-T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40</a:t>
            </a:fld>
            <a:endParaRPr lang="tr-T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41</a:t>
            </a:fld>
            <a:endParaRPr lang="tr-T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42</a:t>
            </a:fld>
            <a:endParaRPr lang="tr-T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43</a:t>
            </a:fld>
            <a:endParaRPr lang="tr-T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44</a:t>
            </a:fld>
            <a:endParaRPr lang="tr-T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45</a:t>
            </a:fld>
            <a:endParaRPr lang="tr-T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46</a:t>
            </a:fld>
            <a:endParaRPr lang="tr-T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47</a:t>
            </a:fld>
            <a:endParaRPr lang="tr-T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48</a:t>
            </a:fld>
            <a:endParaRPr lang="tr-T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49</a:t>
            </a:fld>
            <a:endParaRPr lang="tr-T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5</a:t>
            </a:fld>
            <a:endParaRPr lang="tr-T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50</a:t>
            </a:fld>
            <a:endParaRPr lang="tr-T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51</a:t>
            </a:fld>
            <a:endParaRPr lang="tr-T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52</a:t>
            </a:fld>
            <a:endParaRPr lang="tr-T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53</a:t>
            </a:fld>
            <a:endParaRPr lang="tr-T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54</a:t>
            </a:fld>
            <a:endParaRPr lang="tr-T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55</a:t>
            </a:fld>
            <a:endParaRPr lang="tr-T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56</a:t>
            </a:fld>
            <a:endParaRPr lang="tr-T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57</a:t>
            </a:fld>
            <a:endParaRPr lang="tr-T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58</a:t>
            </a:fld>
            <a:endParaRPr lang="tr-T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59</a:t>
            </a:fld>
            <a:endParaRPr lang="tr-T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6</a:t>
            </a:fld>
            <a:endParaRPr lang="tr-T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60</a:t>
            </a:fld>
            <a:endParaRPr lang="tr-T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61</a:t>
            </a:fld>
            <a:endParaRPr lang="tr-T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62</a:t>
            </a:fld>
            <a:endParaRPr lang="tr-T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63</a:t>
            </a:fld>
            <a:endParaRPr lang="tr-T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64</a:t>
            </a:fld>
            <a:endParaRPr lang="tr-T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65</a:t>
            </a:fld>
            <a:endParaRPr lang="tr-T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66</a:t>
            </a:fld>
            <a:endParaRPr lang="tr-T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67</a:t>
            </a:fld>
            <a:endParaRPr lang="tr-T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68</a:t>
            </a:fld>
            <a:endParaRPr lang="tr-T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69</a:t>
            </a:fld>
            <a:endParaRPr lang="tr-T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7</a:t>
            </a:fld>
            <a:endParaRPr lang="tr-T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70</a:t>
            </a:fld>
            <a:endParaRPr lang="tr-T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71</a:t>
            </a:fld>
            <a:endParaRPr lang="tr-T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72</a:t>
            </a:fld>
            <a:endParaRPr lang="tr-T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73</a:t>
            </a:fld>
            <a:endParaRPr lang="tr-T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74</a:t>
            </a:fld>
            <a:endParaRPr lang="tr-T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75</a:t>
            </a:fld>
            <a:endParaRPr lang="tr-T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76</a:t>
            </a:fld>
            <a:endParaRPr lang="tr-T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77</a:t>
            </a:fld>
            <a:endParaRPr lang="tr-T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78</a:t>
            </a:fld>
            <a:endParaRPr lang="tr-T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79</a:t>
            </a:fld>
            <a:endParaRPr lang="tr-T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8</a:t>
            </a:fld>
            <a:endParaRPr lang="tr-T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80</a:t>
            </a:fld>
            <a:endParaRPr lang="tr-T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81</a:t>
            </a:fld>
            <a:endParaRPr lang="tr-T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82</a:t>
            </a:fld>
            <a:endParaRPr lang="tr-T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83</a:t>
            </a:fld>
            <a:endParaRPr lang="tr-T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84</a:t>
            </a:fld>
            <a:endParaRPr lang="tr-T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85</a:t>
            </a:fld>
            <a:endParaRPr lang="tr-T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86</a:t>
            </a:fld>
            <a:endParaRPr lang="tr-T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87</a:t>
            </a:fld>
            <a:endParaRPr lang="tr-T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88</a:t>
            </a:fld>
            <a:endParaRPr lang="tr-TR"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89</a:t>
            </a:fld>
            <a:endParaRPr lang="tr-T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9</a:t>
            </a:fld>
            <a:endParaRPr lang="tr-T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90</a:t>
            </a:fld>
            <a:endParaRPr lang="tr-TR"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91</a:t>
            </a:fld>
            <a:endParaRPr lang="tr-TR"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92</a:t>
            </a:fld>
            <a:endParaRPr lang="tr-TR"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93</a:t>
            </a:fld>
            <a:endParaRPr lang="tr-TR"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94</a:t>
            </a:fld>
            <a:endParaRPr lang="tr-TR"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95</a:t>
            </a:fld>
            <a:endParaRPr lang="tr-TR"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96</a:t>
            </a:fld>
            <a:endParaRPr lang="tr-TR"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97</a:t>
            </a:fld>
            <a:endParaRPr lang="tr-TR"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98</a:t>
            </a:fld>
            <a:endParaRPr lang="tr-TR"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tr-TR" dirty="0"/>
          </a:p>
        </p:txBody>
      </p:sp>
      <p:sp>
        <p:nvSpPr>
          <p:cNvPr id="4" name="Rectangle 4"/>
          <p:cNvSpPr>
            <a:spLocks noGrp="1"/>
          </p:cNvSpPr>
          <p:nvPr>
            <p:ph type="sldNum" sz="quarter" idx="10"/>
          </p:nvPr>
        </p:nvSpPr>
        <p:spPr/>
        <p:txBody>
          <a:bodyPr/>
          <a:lstStyle>
            <a:extLst/>
          </a:lstStyle>
          <a:p>
            <a:fld id="{BE2A7042-DEED-4AA1-9E89-4A16B2572577}" type="slidenum">
              <a:rPr lang="tr-TR" smtClean="0"/>
              <a:pPr/>
              <a:t>99</a:t>
            </a:fld>
            <a:endParaRPr lang="tr-T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Albüm Kapağı">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tr-TR"/>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kumimoji="0" lang="tr-TR"/>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eaLnBrk="1" latinLnBrk="0" hangingPunct="1">
              <a:buFontTx/>
              <a:buNone/>
              <a:defRPr kumimoji="0" lang="tr-TR" sz="4800" baseline="0">
                <a:solidFill>
                  <a:schemeClr val="bg1"/>
                </a:solidFill>
              </a:defRPr>
            </a:lvl1pPr>
            <a:extLst/>
          </a:lstStyle>
          <a:p>
            <a:pPr lvl="0"/>
            <a:r>
              <a:rPr kumimoji="0" lang="tr-TR"/>
              <a:t>Fotoğraf albümü başlığı eklemek için tıklatın</a:t>
            </a:r>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1" name="Rectangle 10"/>
          <p:cNvSpPr>
            <a:spLocks noGrp="1"/>
          </p:cNvSpPr>
          <p:nvPr>
            <p:ph type="dt" sz="half" idx="12"/>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13" name="Rectangle 12"/>
          <p:cNvSpPr>
            <a:spLocks noGrp="1"/>
          </p:cNvSpPr>
          <p:nvPr>
            <p:ph type="sldNum" sz="quarter" idx="13"/>
          </p:nvPr>
        </p:nvSpPr>
        <p:spPr/>
        <p:txBody>
          <a:bodyPr/>
          <a:lstStyle>
            <a:extLst/>
          </a:lstStyle>
          <a:p>
            <a:fld id="{8A4431D5-1B33-458B-8AFD-CECCB0FA18CB}" type="slidenum">
              <a:rPr kumimoji="0" lang="tr-TR">
                <a:solidFill>
                  <a:schemeClr val="bg1"/>
                </a:solidFill>
              </a:rPr>
              <a:pPr/>
              <a:t>‹#›</a:t>
            </a:fld>
            <a:endParaRPr kumimoji="0" lang="tr-TR"/>
          </a:p>
        </p:txBody>
      </p:sp>
      <p:sp>
        <p:nvSpPr>
          <p:cNvPr id="14" name="Rectangle 13"/>
          <p:cNvSpPr>
            <a:spLocks noGrp="1"/>
          </p:cNvSpPr>
          <p:nvPr>
            <p:ph type="ftr" sz="quarter" idx="14"/>
          </p:nvPr>
        </p:nvSpPr>
        <p:spPr>
          <a:xfrm rot="16200000">
            <a:off x="7296150" y="3698878"/>
            <a:ext cx="2933700" cy="365125"/>
          </a:xfrm>
        </p:spPr>
        <p:txBody>
          <a:bodyPr/>
          <a:lstStyle>
            <a:extLst/>
          </a:lstStyle>
          <a:p>
            <a:endParaRPr kumimoji="0" lang="tr-TR"/>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eaLnBrk="1" latinLnBrk="0" hangingPunct="1">
              <a:buNone/>
              <a:defRPr kumimoji="0" lang="tr-TR" sz="2000">
                <a:solidFill>
                  <a:srgbClr val="FFFFFF"/>
                </a:solidFill>
              </a:defRPr>
            </a:lvl1pPr>
          </a:lstStyle>
          <a:p>
            <a:pPr lvl="0"/>
            <a:r>
              <a:rPr kumimoji="0" lang="tr-TR"/>
              <a:t>Tarihi ve ayrıntıları eklemek için tıklatın</a:t>
            </a:r>
          </a:p>
        </p:txBody>
      </p:sp>
    </p:spTree>
  </p:cSld>
  <p:clrMapOvr>
    <a:masterClrMapping/>
  </p:clrMapOvr>
  <p:transition spd="slow" advClick="0" advTm="1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Öğe, Yatay, Açıklama Yazılı">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eaLnBrk="1" latinLnBrk="0" hangingPunct="1">
              <a:buFontTx/>
              <a:buNone/>
              <a:defRPr kumimoji="0" lang="tr-TR" sz="2000" i="0"/>
            </a:lvl1pPr>
            <a:extLst/>
          </a:lstStyle>
          <a:p>
            <a:pPr lvl="0"/>
            <a:r>
              <a:rPr kumimoji="0" lang="tr-TR"/>
              <a:t>Başlık eklemek için tıklatın</a:t>
            </a:r>
          </a:p>
        </p:txBody>
      </p:sp>
      <p:sp>
        <p:nvSpPr>
          <p:cNvPr id="6" name="Rectangle 5"/>
          <p:cNvSpPr>
            <a:spLocks noGrp="1"/>
          </p:cNvSpPr>
          <p:nvPr>
            <p:ph type="dt" sz="half" idx="15"/>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7" name="Rectangle 6"/>
          <p:cNvSpPr>
            <a:spLocks noGrp="1"/>
          </p:cNvSpPr>
          <p:nvPr>
            <p:ph type="sldNum" sz="quarter" idx="16"/>
          </p:nvPr>
        </p:nvSpPr>
        <p:spPr/>
        <p:txBody>
          <a:bodyPr/>
          <a:lstStyle>
            <a:extLst/>
          </a:lstStyle>
          <a:p>
            <a:fld id="{8A4431D5-1B33-458B-8AFD-CECCB0FA18CB}" type="slidenum">
              <a:rPr kumimoji="0" lang="tr-TR">
                <a:solidFill>
                  <a:srgbClr val="FFFFFF"/>
                </a:solidFill>
              </a:rPr>
              <a:pPr/>
              <a:t>‹#›</a:t>
            </a:fld>
            <a:endParaRPr kumimoji="0" lang="tr-TR"/>
          </a:p>
        </p:txBody>
      </p:sp>
      <p:sp>
        <p:nvSpPr>
          <p:cNvPr id="8" name="Rectangle 7"/>
          <p:cNvSpPr>
            <a:spLocks noGrp="1"/>
          </p:cNvSpPr>
          <p:nvPr>
            <p:ph type="ftr" sz="quarter" idx="17"/>
          </p:nvPr>
        </p:nvSpPr>
        <p:spPr/>
        <p:txBody>
          <a:bodyPr/>
          <a:lstStyle>
            <a:extLst/>
          </a:lstStyle>
          <a:p>
            <a:endParaRPr kumimoji="0" lang="tr-TR"/>
          </a:p>
        </p:txBody>
      </p:sp>
    </p:spTree>
  </p:cSld>
  <p:clrMapOvr>
    <a:masterClrMapping/>
  </p:clrMapOvr>
  <p:transition spd="slow" advClick="0" advTm="1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Öğe, Karışık">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5" name="Rectangle 4"/>
          <p:cNvSpPr>
            <a:spLocks noGrp="1"/>
          </p:cNvSpPr>
          <p:nvPr>
            <p:ph type="dt" sz="half" idx="14"/>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7" name="Rectangle 6"/>
          <p:cNvSpPr>
            <a:spLocks noGrp="1"/>
          </p:cNvSpPr>
          <p:nvPr>
            <p:ph type="sldNum" sz="quarter" idx="15"/>
          </p:nvPr>
        </p:nvSpPr>
        <p:spPr/>
        <p:txBody>
          <a:bodyPr/>
          <a:lstStyle>
            <a:extLst/>
          </a:lstStyle>
          <a:p>
            <a:fld id="{8A4431D5-1B33-458B-8AFD-CECCB0FA18CB}" type="slidenum">
              <a:rPr kumimoji="0" lang="tr-TR">
                <a:solidFill>
                  <a:srgbClr val="FFFFFF"/>
                </a:solidFill>
              </a:rPr>
              <a:pPr/>
              <a:t>‹#›</a:t>
            </a:fld>
            <a:endParaRPr kumimoji="0" lang="tr-TR"/>
          </a:p>
        </p:txBody>
      </p:sp>
      <p:sp>
        <p:nvSpPr>
          <p:cNvPr id="8" name="Rectangle 7"/>
          <p:cNvSpPr>
            <a:spLocks noGrp="1"/>
          </p:cNvSpPr>
          <p:nvPr>
            <p:ph type="ftr" sz="quarter" idx="16"/>
          </p:nvPr>
        </p:nvSpPr>
        <p:spPr/>
        <p:txBody>
          <a:bodyPr/>
          <a:lstStyle>
            <a:extLst/>
          </a:lstStyle>
          <a:p>
            <a:endParaRPr kumimoji="0" lang="tr-TR"/>
          </a:p>
        </p:txBody>
      </p:sp>
    </p:spTree>
  </p:cSld>
  <p:clrMapOvr>
    <a:masterClrMapping/>
  </p:clrMapOvr>
  <p:transition spd="slow" advClick="0" advTm="15000">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Öğe, Dikey, Açıklama Yazılarıyla">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eaLnBrk="1" latinLnBrk="0" hangingPunct="1">
              <a:buFontTx/>
              <a:buNone/>
              <a:defRPr kumimoji="0" lang="tr-TR" sz="1600" baseline="0"/>
            </a:lvl1pPr>
            <a:extLst/>
          </a:lstStyle>
          <a:p>
            <a:pPr lvl="0"/>
            <a:r>
              <a:rPr kumimoji="0" lang="tr-TR"/>
              <a:t>Başlık eklemek için tıklatın</a:t>
            </a:r>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eaLnBrk="1" latinLnBrk="0" hangingPunct="1">
              <a:buFontTx/>
              <a:buNone/>
              <a:defRPr kumimoji="0" lang="tr-TR" sz="1600" baseline="0"/>
            </a:lvl1pPr>
            <a:extLst/>
          </a:lstStyle>
          <a:p>
            <a:pPr lvl="0"/>
            <a:r>
              <a:rPr kumimoji="0" lang="tr-TR"/>
              <a:t>Başlık eklemek için tıklatın</a:t>
            </a:r>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eaLnBrk="1" latinLnBrk="0" hangingPunct="1">
              <a:buFontTx/>
              <a:buNone/>
              <a:defRPr kumimoji="0" lang="tr-TR" sz="1600" baseline="0"/>
            </a:lvl1pPr>
            <a:extLst/>
          </a:lstStyle>
          <a:p>
            <a:pPr lvl="0"/>
            <a:r>
              <a:rPr kumimoji="0" lang="tr-TR"/>
              <a:t>Başlık eklemek için tıklatın</a:t>
            </a:r>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eaLnBrk="1" latinLnBrk="0" hangingPunct="1">
              <a:buFontTx/>
              <a:buNone/>
              <a:defRPr kumimoji="0" lang="tr-TR" sz="1600" baseline="0"/>
            </a:lvl1pPr>
            <a:extLst/>
          </a:lstStyle>
          <a:p>
            <a:pPr lvl="0"/>
            <a:r>
              <a:rPr kumimoji="0" lang="tr-TR"/>
              <a:t>Başlık eklemek için tıklatın</a:t>
            </a:r>
          </a:p>
        </p:txBody>
      </p:sp>
      <p:sp>
        <p:nvSpPr>
          <p:cNvPr id="10" name="Rectangle 9"/>
          <p:cNvSpPr>
            <a:spLocks noGrp="1"/>
          </p:cNvSpPr>
          <p:nvPr>
            <p:ph type="dt" sz="half" idx="31"/>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11" name="Rectangle 10"/>
          <p:cNvSpPr>
            <a:spLocks noGrp="1"/>
          </p:cNvSpPr>
          <p:nvPr>
            <p:ph type="sldNum" sz="quarter" idx="32"/>
          </p:nvPr>
        </p:nvSpPr>
        <p:spPr/>
        <p:txBody>
          <a:bodyPr/>
          <a:lstStyle>
            <a:extLst/>
          </a:lstStyle>
          <a:p>
            <a:fld id="{8A4431D5-1B33-458B-8AFD-CECCB0FA18CB}" type="slidenum">
              <a:rPr kumimoji="0" lang="tr-TR">
                <a:solidFill>
                  <a:srgbClr val="FFFFFF"/>
                </a:solidFill>
              </a:rPr>
              <a:pPr/>
              <a:t>‹#›</a:t>
            </a:fld>
            <a:endParaRPr kumimoji="0" lang="tr-TR"/>
          </a:p>
        </p:txBody>
      </p:sp>
      <p:sp>
        <p:nvSpPr>
          <p:cNvPr id="12" name="Rectangle 11"/>
          <p:cNvSpPr>
            <a:spLocks noGrp="1"/>
          </p:cNvSpPr>
          <p:nvPr>
            <p:ph type="ftr" sz="quarter" idx="33"/>
          </p:nvPr>
        </p:nvSpPr>
        <p:spPr/>
        <p:txBody>
          <a:bodyPr/>
          <a:lstStyle>
            <a:extLst/>
          </a:lstStyle>
          <a:p>
            <a:endParaRPr kumimoji="0" lang="tr-TR"/>
          </a:p>
        </p:txBody>
      </p:sp>
    </p:spTree>
  </p:cSld>
  <p:clrMapOvr>
    <a:masterClrMapping/>
  </p:clrMapOvr>
  <p:transition spd="slow" advClick="0" advTm="1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 Öğe, Yatay, Açıklama Yazılarıyla">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eaLnBrk="1" latinLnBrk="0" hangingPunct="1">
              <a:buFontTx/>
              <a:buNone/>
              <a:defRPr kumimoji="0" lang="tr-TR" sz="1600" baseline="0"/>
            </a:lvl1pPr>
            <a:extLst/>
          </a:lstStyle>
          <a:p>
            <a:pPr lvl="0"/>
            <a:r>
              <a:rPr kumimoji="0" lang="tr-TR"/>
              <a:t>Başlık eklemek için tıklatın</a:t>
            </a:r>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eaLnBrk="1" latinLnBrk="0" hangingPunct="1">
              <a:buFontTx/>
              <a:buNone/>
              <a:defRPr kumimoji="0" lang="tr-TR" sz="1600" baseline="0"/>
            </a:lvl1pPr>
            <a:extLst/>
          </a:lstStyle>
          <a:p>
            <a:pPr lvl="0"/>
            <a:r>
              <a:rPr kumimoji="0" lang="tr-TR"/>
              <a:t>Başlık eklemek için tıklatın</a:t>
            </a:r>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eaLnBrk="1" latinLnBrk="0" hangingPunct="1">
              <a:buFontTx/>
              <a:buNone/>
              <a:defRPr kumimoji="0" lang="tr-TR" sz="1600" baseline="0"/>
            </a:lvl1pPr>
            <a:extLst/>
          </a:lstStyle>
          <a:p>
            <a:pPr lvl="0"/>
            <a:r>
              <a:rPr kumimoji="0" lang="tr-TR"/>
              <a:t>Başlık eklemek için tıklatın</a:t>
            </a:r>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eaLnBrk="1" latinLnBrk="0" hangingPunct="1">
              <a:buFontTx/>
              <a:buNone/>
              <a:defRPr kumimoji="0" lang="tr-TR" sz="1600" baseline="0"/>
            </a:lvl1pPr>
            <a:extLst/>
          </a:lstStyle>
          <a:p>
            <a:pPr lvl="0"/>
            <a:r>
              <a:rPr kumimoji="0" lang="tr-TR"/>
              <a:t>Başlık eklemek için tıklatın</a:t>
            </a:r>
          </a:p>
        </p:txBody>
      </p:sp>
      <p:sp>
        <p:nvSpPr>
          <p:cNvPr id="10" name="Rectangle 9"/>
          <p:cNvSpPr>
            <a:spLocks noGrp="1"/>
          </p:cNvSpPr>
          <p:nvPr>
            <p:ph type="dt" sz="half" idx="25"/>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11" name="Rectangle 10"/>
          <p:cNvSpPr>
            <a:spLocks noGrp="1"/>
          </p:cNvSpPr>
          <p:nvPr>
            <p:ph type="sldNum" sz="quarter" idx="26"/>
          </p:nvPr>
        </p:nvSpPr>
        <p:spPr/>
        <p:txBody>
          <a:bodyPr/>
          <a:lstStyle>
            <a:extLst/>
          </a:lstStyle>
          <a:p>
            <a:fld id="{8A4431D5-1B33-458B-8AFD-CECCB0FA18CB}" type="slidenum">
              <a:rPr kumimoji="0" lang="tr-TR">
                <a:solidFill>
                  <a:srgbClr val="FFFFFF"/>
                </a:solidFill>
              </a:rPr>
              <a:pPr/>
              <a:t>‹#›</a:t>
            </a:fld>
            <a:endParaRPr kumimoji="0" lang="tr-TR"/>
          </a:p>
        </p:txBody>
      </p:sp>
      <p:sp>
        <p:nvSpPr>
          <p:cNvPr id="12" name="Rectangle 11"/>
          <p:cNvSpPr>
            <a:spLocks noGrp="1"/>
          </p:cNvSpPr>
          <p:nvPr>
            <p:ph type="ftr" sz="quarter" idx="27"/>
          </p:nvPr>
        </p:nvSpPr>
        <p:spPr/>
        <p:txBody>
          <a:bodyPr/>
          <a:lstStyle>
            <a:extLst/>
          </a:lstStyle>
          <a:p>
            <a:endParaRPr kumimoji="0" lang="tr-TR"/>
          </a:p>
        </p:txBody>
      </p:sp>
    </p:spTree>
  </p:cSld>
  <p:clrMapOvr>
    <a:masterClrMapping/>
  </p:clrMapOvr>
  <p:transition spd="slow" advClick="0" advTm="1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 Öğe, Dikey, Büyük Açıklama Yazılı">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eaLnBrk="1" latinLnBrk="0" hangingPunct="1">
              <a:buFontTx/>
              <a:buNone/>
              <a:defRPr kumimoji="0" lang="tr-TR" sz="2800" baseline="0"/>
            </a:lvl1pPr>
            <a:extLst/>
          </a:lstStyle>
          <a:p>
            <a:pPr lvl="0"/>
            <a:r>
              <a:rPr kumimoji="0" lang="tr-TR"/>
              <a:t>Başlık eklemek için tıklatın</a:t>
            </a:r>
          </a:p>
        </p:txBody>
      </p:sp>
      <p:sp>
        <p:nvSpPr>
          <p:cNvPr id="7" name="Rectangle 6"/>
          <p:cNvSpPr>
            <a:spLocks noGrp="1"/>
          </p:cNvSpPr>
          <p:nvPr>
            <p:ph type="dt" sz="half" idx="33"/>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8" name="Rectangle 7"/>
          <p:cNvSpPr>
            <a:spLocks noGrp="1"/>
          </p:cNvSpPr>
          <p:nvPr>
            <p:ph type="sldNum" sz="quarter" idx="34"/>
          </p:nvPr>
        </p:nvSpPr>
        <p:spPr/>
        <p:txBody>
          <a:bodyPr/>
          <a:lstStyle>
            <a:extLst/>
          </a:lstStyle>
          <a:p>
            <a:fld id="{8A4431D5-1B33-458B-8AFD-CECCB0FA18CB}" type="slidenum">
              <a:rPr kumimoji="0" lang="tr-TR">
                <a:solidFill>
                  <a:srgbClr val="FFFFFF"/>
                </a:solidFill>
              </a:rPr>
              <a:pPr/>
              <a:t>‹#›</a:t>
            </a:fld>
            <a:endParaRPr kumimoji="0" lang="tr-TR"/>
          </a:p>
        </p:txBody>
      </p:sp>
      <p:sp>
        <p:nvSpPr>
          <p:cNvPr id="9" name="Rectangle 8"/>
          <p:cNvSpPr>
            <a:spLocks noGrp="1"/>
          </p:cNvSpPr>
          <p:nvPr>
            <p:ph type="ftr" sz="quarter" idx="35"/>
          </p:nvPr>
        </p:nvSpPr>
        <p:spPr/>
        <p:txBody>
          <a:bodyPr/>
          <a:lstStyle>
            <a:extLst/>
          </a:lstStyle>
          <a:p>
            <a:endParaRPr kumimoji="0" lang="tr-TR"/>
          </a:p>
        </p:txBody>
      </p:sp>
    </p:spTree>
  </p:cSld>
  <p:clrMapOvr>
    <a:masterClrMapping/>
  </p:clrMapOvr>
  <p:transition spd="slow" advClick="0" advTm="1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 Öğe: 1 Dikey, 3 Yatay">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6" name="Rectangle 5"/>
          <p:cNvSpPr>
            <a:spLocks noGrp="1"/>
          </p:cNvSpPr>
          <p:nvPr>
            <p:ph type="dt" sz="half" idx="24"/>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7" name="Rectangle 6"/>
          <p:cNvSpPr>
            <a:spLocks noGrp="1"/>
          </p:cNvSpPr>
          <p:nvPr>
            <p:ph type="sldNum" sz="quarter" idx="25"/>
          </p:nvPr>
        </p:nvSpPr>
        <p:spPr/>
        <p:txBody>
          <a:bodyPr/>
          <a:lstStyle>
            <a:extLst/>
          </a:lstStyle>
          <a:p>
            <a:fld id="{8A4431D5-1B33-458B-8AFD-CECCB0FA18CB}" type="slidenum">
              <a:rPr kumimoji="0" lang="tr-TR">
                <a:solidFill>
                  <a:srgbClr val="FFFFFF"/>
                </a:solidFill>
              </a:rPr>
              <a:pPr/>
              <a:t>‹#›</a:t>
            </a:fld>
            <a:endParaRPr kumimoji="0" lang="tr-TR"/>
          </a:p>
        </p:txBody>
      </p:sp>
      <p:sp>
        <p:nvSpPr>
          <p:cNvPr id="8" name="Rectangle 7"/>
          <p:cNvSpPr>
            <a:spLocks noGrp="1"/>
          </p:cNvSpPr>
          <p:nvPr>
            <p:ph type="ftr" sz="quarter" idx="26"/>
          </p:nvPr>
        </p:nvSpPr>
        <p:spPr/>
        <p:txBody>
          <a:bodyPr/>
          <a:lstStyle>
            <a:extLst/>
          </a:lstStyle>
          <a:p>
            <a:endParaRPr kumimoji="0" lang="tr-TR"/>
          </a:p>
        </p:txBody>
      </p:sp>
    </p:spTree>
  </p:cSld>
  <p:clrMapOvr>
    <a:masterClrMapping/>
  </p:clrMapOvr>
  <p:transition spd="slow" advClick="0" advTm="1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 Öğe: 3 Yatay, 2 Dikey">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7" name="Rectangle 6"/>
          <p:cNvSpPr>
            <a:spLocks noGrp="1"/>
          </p:cNvSpPr>
          <p:nvPr>
            <p:ph type="dt" sz="half" idx="29"/>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8" name="Rectangle 7"/>
          <p:cNvSpPr>
            <a:spLocks noGrp="1"/>
          </p:cNvSpPr>
          <p:nvPr>
            <p:ph type="sldNum" sz="quarter" idx="30"/>
          </p:nvPr>
        </p:nvSpPr>
        <p:spPr/>
        <p:txBody>
          <a:bodyPr/>
          <a:lstStyle>
            <a:extLst/>
          </a:lstStyle>
          <a:p>
            <a:fld id="{8A4431D5-1B33-458B-8AFD-CECCB0FA18CB}" type="slidenum">
              <a:rPr kumimoji="0" lang="tr-TR">
                <a:solidFill>
                  <a:srgbClr val="FFFFFF"/>
                </a:solidFill>
              </a:rPr>
              <a:pPr/>
              <a:t>‹#›</a:t>
            </a:fld>
            <a:endParaRPr kumimoji="0" lang="tr-TR"/>
          </a:p>
        </p:txBody>
      </p:sp>
      <p:sp>
        <p:nvSpPr>
          <p:cNvPr id="9" name="Rectangle 8"/>
          <p:cNvSpPr>
            <a:spLocks noGrp="1"/>
          </p:cNvSpPr>
          <p:nvPr>
            <p:ph type="ftr" sz="quarter" idx="31"/>
          </p:nvPr>
        </p:nvSpPr>
        <p:spPr/>
        <p:txBody>
          <a:bodyPr/>
          <a:lstStyle>
            <a:extLst/>
          </a:lstStyle>
          <a:p>
            <a:endParaRPr kumimoji="0" lang="tr-TR"/>
          </a:p>
        </p:txBody>
      </p:sp>
    </p:spTree>
  </p:cSld>
  <p:clrMapOvr>
    <a:masterClrMapping/>
  </p:clrMapOvr>
  <p:transition spd="slow" advClick="0" advTm="1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 Öğe: 2 Yatay, 3 Dikey">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8" name="Rectangle 7"/>
          <p:cNvSpPr>
            <a:spLocks noGrp="1"/>
          </p:cNvSpPr>
          <p:nvPr>
            <p:ph type="dt" sz="half" idx="31"/>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10" name="Rectangle 9"/>
          <p:cNvSpPr>
            <a:spLocks noGrp="1"/>
          </p:cNvSpPr>
          <p:nvPr>
            <p:ph type="sldNum" sz="quarter" idx="32"/>
          </p:nvPr>
        </p:nvSpPr>
        <p:spPr/>
        <p:txBody>
          <a:bodyPr/>
          <a:lstStyle>
            <a:extLst/>
          </a:lstStyle>
          <a:p>
            <a:fld id="{8A4431D5-1B33-458B-8AFD-CECCB0FA18CB}" type="slidenum">
              <a:rPr kumimoji="0" lang="tr-TR">
                <a:solidFill>
                  <a:srgbClr val="FFFFFF"/>
                </a:solidFill>
              </a:rPr>
              <a:pPr/>
              <a:t>‹#›</a:t>
            </a:fld>
            <a:endParaRPr kumimoji="0" lang="tr-TR"/>
          </a:p>
        </p:txBody>
      </p:sp>
      <p:sp>
        <p:nvSpPr>
          <p:cNvPr id="11" name="Rectangle 10"/>
          <p:cNvSpPr>
            <a:spLocks noGrp="1"/>
          </p:cNvSpPr>
          <p:nvPr>
            <p:ph type="ftr" sz="quarter" idx="33"/>
          </p:nvPr>
        </p:nvSpPr>
        <p:spPr/>
        <p:txBody>
          <a:bodyPr/>
          <a:lstStyle>
            <a:extLst/>
          </a:lstStyle>
          <a:p>
            <a:endParaRPr kumimoji="0" lang="tr-TR"/>
          </a:p>
        </p:txBody>
      </p:sp>
    </p:spTree>
  </p:cSld>
  <p:clrMapOvr>
    <a:masterClrMapping/>
  </p:clrMapOvr>
  <p:transition spd="slow" advClick="0" advTm="1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are, Açıklama Yazılı">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eaLnBrk="1" latinLnBrk="0" hangingPunct="1">
              <a:spcBef>
                <a:spcPct val="20000"/>
              </a:spcBef>
              <a:buFontTx/>
              <a:buNone/>
              <a:defRPr kumimoji="0" lang="tr-TR" sz="2000" i="0">
                <a:solidFill>
                  <a:schemeClr val="tx2"/>
                </a:solidFill>
                <a:latin typeface="+mn-lt"/>
                <a:ea typeface="+mn-ea"/>
                <a:cs typeface="+mn-cs"/>
              </a:defRPr>
            </a:lvl1pPr>
            <a:extLst/>
          </a:lstStyle>
          <a:p>
            <a:pPr marL="0" marR="0" indent="1588" algn="ctr" eaLnBrk="1" latinLnBrk="0" hangingPunct="1"/>
            <a:r>
              <a:rPr lang="tr-TR" smtClean="0"/>
              <a:t>Resim eklemek için simgeyi tıklatın</a:t>
            </a:r>
            <a:endParaRPr/>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eaLnBrk="1" latinLnBrk="0" hangingPunct="1">
              <a:buFontTx/>
              <a:buNone/>
              <a:defRPr kumimoji="0" lang="tr-TR" sz="2000" i="0"/>
            </a:lvl1pPr>
            <a:extLst/>
          </a:lstStyle>
          <a:p>
            <a:pPr lvl="0"/>
            <a:r>
              <a:rPr kumimoji="0" lang="tr-TR"/>
              <a:t>Başlık eklemek için tıklatın</a:t>
            </a:r>
          </a:p>
        </p:txBody>
      </p:sp>
      <p:sp>
        <p:nvSpPr>
          <p:cNvPr id="8" name="Rectangle 7"/>
          <p:cNvSpPr>
            <a:spLocks noGrp="1"/>
          </p:cNvSpPr>
          <p:nvPr>
            <p:ph type="dt" sz="half" idx="16"/>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9" name="Rectangle 8"/>
          <p:cNvSpPr>
            <a:spLocks noGrp="1"/>
          </p:cNvSpPr>
          <p:nvPr>
            <p:ph type="sldNum" sz="quarter" idx="17"/>
          </p:nvPr>
        </p:nvSpPr>
        <p:spPr/>
        <p:txBody>
          <a:bodyPr/>
          <a:lstStyle>
            <a:extLst/>
          </a:lstStyle>
          <a:p>
            <a:fld id="{8A4431D5-1B33-458B-8AFD-CECCB0FA18CB}" type="slidenum">
              <a:rPr kumimoji="0" lang="tr-TR">
                <a:solidFill>
                  <a:srgbClr val="FFFFFF"/>
                </a:solidFill>
              </a:rPr>
              <a:pPr/>
              <a:t>‹#›</a:t>
            </a:fld>
            <a:endParaRPr kumimoji="0" lang="tr-TR"/>
          </a:p>
        </p:txBody>
      </p:sp>
      <p:sp>
        <p:nvSpPr>
          <p:cNvPr id="10" name="Rectangle 9"/>
          <p:cNvSpPr>
            <a:spLocks noGrp="1"/>
          </p:cNvSpPr>
          <p:nvPr>
            <p:ph type="ftr" sz="quarter" idx="18"/>
          </p:nvPr>
        </p:nvSpPr>
        <p:spPr/>
        <p:txBody>
          <a:bodyPr/>
          <a:lstStyle>
            <a:extLst/>
          </a:lstStyle>
          <a:p>
            <a:endParaRPr kumimoji="0" lang="tr-TR"/>
          </a:p>
        </p:txBody>
      </p:sp>
    </p:spTree>
  </p:cSld>
  <p:clrMapOvr>
    <a:masterClrMapping/>
  </p:clrMapOvr>
  <p:transition spd="slow" advClick="0" advTm="1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 Öğe, Kare, Açıklama Yazılı">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eaLnBrk="1" latinLnBrk="0" hangingPunct="1">
              <a:spcBef>
                <a:spcPct val="20000"/>
              </a:spcBef>
              <a:buFontTx/>
              <a:buNone/>
              <a:defRPr kumimoji="0" lang="tr-TR" sz="2400" i="0">
                <a:solidFill>
                  <a:schemeClr val="tx2"/>
                </a:solidFill>
                <a:latin typeface="+mn-lt"/>
                <a:ea typeface="+mn-ea"/>
                <a:cs typeface="+mn-cs"/>
              </a:defRPr>
            </a:lvl1pPr>
            <a:extLst/>
          </a:lstStyle>
          <a:p>
            <a:pPr marL="0" marR="0" indent="1588" algn="ctr" eaLnBrk="1" latinLnBrk="0" hangingPunct="1"/>
            <a:r>
              <a:rPr lang="tr-TR" smtClean="0"/>
              <a:t>Resim eklemek için simgeyi tıklatın</a:t>
            </a:r>
            <a:endParaRPr/>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eaLnBrk="1" latinLnBrk="0" hangingPunct="1">
              <a:spcBef>
                <a:spcPct val="20000"/>
              </a:spcBef>
              <a:buFontTx/>
              <a:buNone/>
              <a:defRPr kumimoji="0" lang="tr-TR" sz="2000" i="0">
                <a:solidFill>
                  <a:schemeClr val="tx2"/>
                </a:solidFill>
                <a:latin typeface="+mn-lt"/>
                <a:ea typeface="+mn-ea"/>
                <a:cs typeface="+mn-cs"/>
              </a:defRPr>
            </a:lvl1pPr>
            <a:extLst/>
          </a:lstStyle>
          <a:p>
            <a:pPr marL="0" marR="0" indent="1588" algn="ctr" eaLnBrk="1" latinLnBrk="0" hangingPunct="1"/>
            <a:r>
              <a:rPr lang="tr-TR" smtClean="0"/>
              <a:t>Resim eklemek için simgeyi tıklatın</a:t>
            </a:r>
            <a:endParaRPr/>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eaLnBrk="1" latinLnBrk="0" hangingPunct="1">
              <a:buFontTx/>
              <a:buNone/>
              <a:defRPr kumimoji="0" lang="tr-TR" sz="2000" i="0"/>
            </a:lvl1pPr>
            <a:extLst/>
          </a:lstStyle>
          <a:p>
            <a:pPr lvl="0"/>
            <a:r>
              <a:rPr kumimoji="0" lang="tr-TR"/>
              <a:t>Başlık eklemek için tıklatın</a:t>
            </a:r>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eaLnBrk="1" latinLnBrk="0" hangingPunct="1">
              <a:buFontTx/>
              <a:buNone/>
              <a:defRPr kumimoji="0" lang="tr-TR" sz="2000" i="0"/>
            </a:lvl1pPr>
            <a:extLst/>
          </a:lstStyle>
          <a:p>
            <a:pPr lvl="0"/>
            <a:r>
              <a:rPr kumimoji="0" lang="tr-TR"/>
              <a:t>Başlık eklemek için tıklatın</a:t>
            </a:r>
          </a:p>
        </p:txBody>
      </p:sp>
      <p:sp>
        <p:nvSpPr>
          <p:cNvPr id="10" name="Rectangle 9"/>
          <p:cNvSpPr>
            <a:spLocks noGrp="1"/>
          </p:cNvSpPr>
          <p:nvPr>
            <p:ph type="dt" sz="half" idx="17"/>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11" name="Rectangle 10"/>
          <p:cNvSpPr>
            <a:spLocks noGrp="1"/>
          </p:cNvSpPr>
          <p:nvPr>
            <p:ph type="sldNum" sz="quarter" idx="18"/>
          </p:nvPr>
        </p:nvSpPr>
        <p:spPr/>
        <p:txBody>
          <a:bodyPr/>
          <a:lstStyle>
            <a:extLst/>
          </a:lstStyle>
          <a:p>
            <a:fld id="{8A4431D5-1B33-458B-8AFD-CECCB0FA18CB}" type="slidenum">
              <a:rPr kumimoji="0" lang="tr-TR">
                <a:solidFill>
                  <a:srgbClr val="FFFFFF"/>
                </a:solidFill>
              </a:rPr>
              <a:pPr/>
              <a:t>‹#›</a:t>
            </a:fld>
            <a:endParaRPr kumimoji="0" lang="tr-TR"/>
          </a:p>
        </p:txBody>
      </p:sp>
      <p:sp>
        <p:nvSpPr>
          <p:cNvPr id="12" name="Rectangle 11"/>
          <p:cNvSpPr>
            <a:spLocks noGrp="1"/>
          </p:cNvSpPr>
          <p:nvPr>
            <p:ph type="ftr" sz="quarter" idx="19"/>
          </p:nvPr>
        </p:nvSpPr>
        <p:spPr/>
        <p:txBody>
          <a:bodyPr/>
          <a:lstStyle>
            <a:extLst/>
          </a:lstStyle>
          <a:p>
            <a:endParaRPr kumimoji="0" lang="tr-TR"/>
          </a:p>
        </p:txBody>
      </p:sp>
    </p:spTree>
  </p:cSld>
  <p:clrMapOvr>
    <a:masterClrMapping/>
  </p:clrMapOvr>
  <p:transition spd="slow" advClick="0" advTm="1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Yatay, Açıklama Yazılı">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eaLnBrk="1" latinLnBrk="0" hangingPunct="1">
              <a:buFontTx/>
              <a:buNone/>
              <a:defRPr kumimoji="0" lang="tr-TR" sz="2400" i="0" baseline="0"/>
            </a:lvl1pPr>
            <a:extLst/>
          </a:lstStyle>
          <a:p>
            <a:pPr lvl="0"/>
            <a:r>
              <a:rPr kumimoji="0" lang="tr-TR"/>
              <a:t>Başlık eklemek için tıklatın</a:t>
            </a:r>
          </a:p>
        </p:txBody>
      </p:sp>
      <p:sp>
        <p:nvSpPr>
          <p:cNvPr id="7" name="Rectangle 6"/>
          <p:cNvSpPr>
            <a:spLocks noGrp="1"/>
          </p:cNvSpPr>
          <p:nvPr>
            <p:ph type="dt" sz="half" idx="12"/>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8" name="Rectangle 7"/>
          <p:cNvSpPr>
            <a:spLocks noGrp="1"/>
          </p:cNvSpPr>
          <p:nvPr>
            <p:ph type="sldNum" sz="quarter" idx="13"/>
          </p:nvPr>
        </p:nvSpPr>
        <p:spPr/>
        <p:txBody>
          <a:bodyPr/>
          <a:lstStyle>
            <a:extLst/>
          </a:lstStyle>
          <a:p>
            <a:fld id="{8A4431D5-1B33-458B-8AFD-CECCB0FA18CB}" type="slidenum">
              <a:rPr kumimoji="0" lang="tr-TR">
                <a:solidFill>
                  <a:srgbClr val="FFFFFF"/>
                </a:solidFill>
              </a:rPr>
              <a:pPr/>
              <a:t>‹#›</a:t>
            </a:fld>
            <a:endParaRPr kumimoji="0" lang="tr-TR"/>
          </a:p>
        </p:txBody>
      </p:sp>
      <p:sp>
        <p:nvSpPr>
          <p:cNvPr id="9" name="Rectangle 8"/>
          <p:cNvSpPr>
            <a:spLocks noGrp="1"/>
          </p:cNvSpPr>
          <p:nvPr>
            <p:ph type="ftr" sz="quarter" idx="14"/>
          </p:nvPr>
        </p:nvSpPr>
        <p:spPr/>
        <p:txBody>
          <a:bodyPr/>
          <a:lstStyle>
            <a:extLst/>
          </a:lstStyle>
          <a:p>
            <a:endParaRPr kumimoji="0" lang="tr-TR"/>
          </a:p>
        </p:txBody>
      </p:sp>
    </p:spTree>
  </p:cSld>
  <p:clrMapOvr>
    <a:masterClrMapping/>
  </p:clrMapOvr>
  <p:transition spd="slow" advClick="0" advTm="15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ik, Açıklama Yazılı">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eaLnBrk="1" latinLnBrk="0" hangingPunct="1">
              <a:spcBef>
                <a:spcPct val="20000"/>
              </a:spcBef>
              <a:buFontTx/>
              <a:buNone/>
              <a:defRPr kumimoji="0" lang="tr-TR" sz="2000" i="0">
                <a:solidFill>
                  <a:schemeClr val="tx2"/>
                </a:solidFill>
                <a:latin typeface="+mn-lt"/>
                <a:ea typeface="+mn-ea"/>
                <a:cs typeface="+mn-cs"/>
              </a:defRPr>
            </a:lvl1pPr>
            <a:extLst/>
          </a:lstStyle>
          <a:p>
            <a:pPr marL="0" marR="0" indent="0" algn="ctr" eaLnBrk="1" latinLnBrk="0" hangingPunct="1"/>
            <a:r>
              <a:rPr lang="tr-TR" smtClean="0"/>
              <a:t>Resim eklemek için simgeyi tıklatın</a:t>
            </a:r>
            <a:endParaRPr/>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eaLnBrk="1" latinLnBrk="0" hangingPunct="1">
              <a:buFontTx/>
              <a:buNone/>
              <a:defRPr kumimoji="0" lang="tr-TR" sz="2000" i="0"/>
            </a:lvl1pPr>
            <a:extLst/>
          </a:lstStyle>
          <a:p>
            <a:pPr lvl="0"/>
            <a:r>
              <a:rPr kumimoji="0" lang="tr-TR"/>
              <a:t>Başlık eklemek için tıklatın</a:t>
            </a:r>
          </a:p>
        </p:txBody>
      </p:sp>
      <p:sp>
        <p:nvSpPr>
          <p:cNvPr id="8" name="Rectangle 7"/>
          <p:cNvSpPr>
            <a:spLocks noGrp="1"/>
          </p:cNvSpPr>
          <p:nvPr>
            <p:ph type="dt" sz="half" idx="32"/>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9" name="Rectangle 8"/>
          <p:cNvSpPr>
            <a:spLocks noGrp="1"/>
          </p:cNvSpPr>
          <p:nvPr>
            <p:ph type="sldNum" sz="quarter" idx="33"/>
          </p:nvPr>
        </p:nvSpPr>
        <p:spPr/>
        <p:txBody>
          <a:bodyPr/>
          <a:lstStyle>
            <a:extLst/>
          </a:lstStyle>
          <a:p>
            <a:fld id="{8A4431D5-1B33-458B-8AFD-CECCB0FA18CB}" type="slidenum">
              <a:rPr kumimoji="0" lang="tr-TR">
                <a:solidFill>
                  <a:srgbClr val="FFFFFF"/>
                </a:solidFill>
              </a:rPr>
              <a:pPr/>
              <a:t>‹#›</a:t>
            </a:fld>
            <a:endParaRPr kumimoji="0" lang="tr-TR"/>
          </a:p>
        </p:txBody>
      </p:sp>
      <p:sp>
        <p:nvSpPr>
          <p:cNvPr id="10" name="Rectangle 9"/>
          <p:cNvSpPr>
            <a:spLocks noGrp="1"/>
          </p:cNvSpPr>
          <p:nvPr>
            <p:ph type="ftr" sz="quarter" idx="34"/>
          </p:nvPr>
        </p:nvSpPr>
        <p:spPr/>
        <p:txBody>
          <a:bodyPr/>
          <a:lstStyle>
            <a:extLst/>
          </a:lstStyle>
          <a:p>
            <a:endParaRPr kumimoji="0" lang="tr-TR"/>
          </a:p>
        </p:txBody>
      </p:sp>
    </p:spTree>
  </p:cSld>
  <p:clrMapOvr>
    <a:masterClrMapping/>
  </p:clrMapOvr>
  <p:transition spd="slow" advClick="0" advTm="1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tr-TR" smtClean="0"/>
              <a:t>Asıl başlık stili için tıklatın</a:t>
            </a:r>
            <a:endParaRPr/>
          </a:p>
        </p:txBody>
      </p:sp>
      <p:sp>
        <p:nvSpPr>
          <p:cNvPr id="3" name="Content Placeholder 2"/>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a:p>
        </p:txBody>
      </p:sp>
      <p:sp>
        <p:nvSpPr>
          <p:cNvPr id="4" name="Date Placeholder 3"/>
          <p:cNvSpPr>
            <a:spLocks noGrp="1"/>
          </p:cNvSpPr>
          <p:nvPr>
            <p:ph type="dt" sz="half" idx="10"/>
          </p:nvPr>
        </p:nvSpPr>
        <p:spPr/>
        <p:txBody>
          <a:bodyPr/>
          <a:lstStyle>
            <a:extLst/>
          </a:lstStyle>
          <a:p>
            <a:fld id="{9668B50E-0B48-4566-8609-C51CF752A7DF}" type="datetimeFigureOut">
              <a:rPr/>
              <a:pPr/>
              <a:t>5/15/2009</a:t>
            </a:fld>
            <a:endParaRPr kumimoji="0" lang="tr-TR"/>
          </a:p>
        </p:txBody>
      </p:sp>
      <p:sp>
        <p:nvSpPr>
          <p:cNvPr id="5" name="Footer Placeholder 4"/>
          <p:cNvSpPr>
            <a:spLocks noGrp="1"/>
          </p:cNvSpPr>
          <p:nvPr>
            <p:ph type="ftr" sz="quarter" idx="11"/>
          </p:nvPr>
        </p:nvSpPr>
        <p:spPr/>
        <p:txBody>
          <a:bodyPr/>
          <a:lstStyle>
            <a:extLst/>
          </a:lstStyle>
          <a:p>
            <a:endParaRPr kumimoji="0" lang="tr-TR"/>
          </a:p>
        </p:txBody>
      </p:sp>
      <p:sp>
        <p:nvSpPr>
          <p:cNvPr id="6" name="Slide Number Placeholder 5"/>
          <p:cNvSpPr>
            <a:spLocks noGrp="1"/>
          </p:cNvSpPr>
          <p:nvPr>
            <p:ph type="sldNum" sz="quarter" idx="12"/>
          </p:nvPr>
        </p:nvSpPr>
        <p:spPr/>
        <p:txBody>
          <a:bodyPr/>
          <a:lstStyle>
            <a:extLst/>
          </a:lstStyle>
          <a:p>
            <a:fld id="{8A4431D5-1B33-458B-8AFD-CECCB0FA18CB}" type="slidenum">
              <a:rPr/>
              <a:pPr/>
              <a:t>‹#›</a:t>
            </a:fld>
            <a:endParaRPr kumimoji="0" lang="tr-TR"/>
          </a:p>
        </p:txBody>
      </p:sp>
    </p:spTree>
  </p:cSld>
  <p:clrMapOvr>
    <a:masterClrMapping/>
  </p:clrMapOvr>
  <p:transition spd="slow" advClick="0" advTm="1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68B50E-0B48-4566-8609-C51CF752A7DF}" type="datetimeFigureOut">
              <a:rPr/>
              <a:pPr/>
              <a:t>5/15/2009</a:t>
            </a:fld>
            <a:endParaRPr kumimoji="0" lang="tr-TR"/>
          </a:p>
        </p:txBody>
      </p:sp>
      <p:sp>
        <p:nvSpPr>
          <p:cNvPr id="3" name="Footer Placeholder 2"/>
          <p:cNvSpPr>
            <a:spLocks noGrp="1"/>
          </p:cNvSpPr>
          <p:nvPr>
            <p:ph type="ftr" sz="quarter" idx="11"/>
          </p:nvPr>
        </p:nvSpPr>
        <p:spPr/>
        <p:txBody>
          <a:bodyPr/>
          <a:lstStyle>
            <a:extLst/>
          </a:lstStyle>
          <a:p>
            <a:endParaRPr kumimoji="0" lang="tr-TR"/>
          </a:p>
        </p:txBody>
      </p:sp>
      <p:sp>
        <p:nvSpPr>
          <p:cNvPr id="4" name="Slide Number Placeholder 3"/>
          <p:cNvSpPr>
            <a:spLocks noGrp="1"/>
          </p:cNvSpPr>
          <p:nvPr>
            <p:ph type="sldNum" sz="quarter" idx="12"/>
          </p:nvPr>
        </p:nvSpPr>
        <p:spPr/>
        <p:txBody>
          <a:bodyPr/>
          <a:lstStyle>
            <a:extLst/>
          </a:lstStyle>
          <a:p>
            <a:fld id="{8A4431D5-1B33-458B-8AFD-CECCB0FA18CB}" type="slidenum">
              <a:rPr/>
              <a:pPr/>
              <a:t>‹#›</a:t>
            </a:fld>
            <a:endParaRPr kumimoji="0" lang="tr-TR"/>
          </a:p>
        </p:txBody>
      </p:sp>
    </p:spTree>
  </p:cSld>
  <p:clrMapOvr>
    <a:masterClrMapping/>
  </p:clrMapOvr>
  <p:transition spd="slow" advClick="0" advTm="1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key, Açıklama Yazılı">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eaLnBrk="1" latinLnBrk="0" hangingPunct="1">
              <a:buFontTx/>
              <a:buNone/>
              <a:defRPr kumimoji="0" lang="tr-TR" sz="2000" i="0"/>
            </a:lvl1pPr>
            <a:extLst/>
          </a:lstStyle>
          <a:p>
            <a:pPr lvl="0"/>
            <a:r>
              <a:rPr kumimoji="0" lang="tr-TR"/>
              <a:t>Başlık eklemek için tıklatın</a:t>
            </a:r>
          </a:p>
        </p:txBody>
      </p:sp>
      <p:sp>
        <p:nvSpPr>
          <p:cNvPr id="7" name="Rectangle 6"/>
          <p:cNvSpPr>
            <a:spLocks noGrp="1"/>
          </p:cNvSpPr>
          <p:nvPr>
            <p:ph type="dt" sz="half" idx="12"/>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8" name="Rectangle 7"/>
          <p:cNvSpPr>
            <a:spLocks noGrp="1"/>
          </p:cNvSpPr>
          <p:nvPr>
            <p:ph type="sldNum" sz="quarter" idx="13"/>
          </p:nvPr>
        </p:nvSpPr>
        <p:spPr/>
        <p:txBody>
          <a:bodyPr/>
          <a:lstStyle>
            <a:extLst/>
          </a:lstStyle>
          <a:p>
            <a:fld id="{8A4431D5-1B33-458B-8AFD-CECCB0FA18CB}" type="slidenum">
              <a:rPr kumimoji="0" lang="tr-TR">
                <a:solidFill>
                  <a:srgbClr val="FFFFFF"/>
                </a:solidFill>
              </a:rPr>
              <a:pPr/>
              <a:t>‹#›</a:t>
            </a:fld>
            <a:endParaRPr kumimoji="0" lang="tr-TR"/>
          </a:p>
        </p:txBody>
      </p:sp>
      <p:sp>
        <p:nvSpPr>
          <p:cNvPr id="9" name="Rectangle 8"/>
          <p:cNvSpPr>
            <a:spLocks noGrp="1"/>
          </p:cNvSpPr>
          <p:nvPr>
            <p:ph type="ftr" sz="quarter" idx="14"/>
          </p:nvPr>
        </p:nvSpPr>
        <p:spPr/>
        <p:txBody>
          <a:bodyPr/>
          <a:lstStyle>
            <a:extLst/>
          </a:lstStyle>
          <a:p>
            <a:endParaRPr kumimoji="0" lang="tr-TR"/>
          </a:p>
        </p:txBody>
      </p:sp>
    </p:spTree>
  </p:cSld>
  <p:clrMapOvr>
    <a:masterClrMapping/>
  </p:clrMapOvr>
  <p:transition spd="slow" advClick="0" advTm="1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Yatay, Tam Ekra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extLst/>
          </a:lstStyle>
          <a:p>
            <a:pPr marL="0" marR="0" indent="0" algn="ctr">
              <a:buFontTx/>
              <a:buNone/>
            </a:pPr>
            <a:r>
              <a:rPr kumimoji="0" lang="tr-TR" i="0"/>
              <a:t>Tam sayfa resim eklemek için simgeyi tıklatın</a:t>
            </a:r>
            <a:endParaRPr kumimoji="0" lang="tr-TR" i="0" baseline="0"/>
          </a:p>
        </p:txBody>
      </p:sp>
      <p:sp>
        <p:nvSpPr>
          <p:cNvPr id="6" name="Rectangle 5"/>
          <p:cNvSpPr>
            <a:spLocks noGrp="1"/>
          </p:cNvSpPr>
          <p:nvPr>
            <p:ph type="dt" sz="half" idx="11"/>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7" name="Rectangle 6"/>
          <p:cNvSpPr>
            <a:spLocks noGrp="1"/>
          </p:cNvSpPr>
          <p:nvPr>
            <p:ph type="sldNum" sz="quarter" idx="12"/>
          </p:nvPr>
        </p:nvSpPr>
        <p:spPr/>
        <p:txBody>
          <a:bodyPr/>
          <a:lstStyle>
            <a:extLst/>
          </a:lstStyle>
          <a:p>
            <a:fld id="{8A4431D5-1B33-458B-8AFD-CECCB0FA18CB}" type="slidenum">
              <a:rPr kumimoji="0" lang="tr-TR">
                <a:solidFill>
                  <a:srgbClr val="FFFFFF"/>
                </a:solidFill>
              </a:rPr>
              <a:pPr/>
              <a:t>‹#›</a:t>
            </a:fld>
            <a:endParaRPr kumimoji="0" lang="tr-TR"/>
          </a:p>
        </p:txBody>
      </p:sp>
      <p:sp>
        <p:nvSpPr>
          <p:cNvPr id="8" name="Rectangle 7"/>
          <p:cNvSpPr>
            <a:spLocks noGrp="1"/>
          </p:cNvSpPr>
          <p:nvPr>
            <p:ph type="ftr" sz="quarter" idx="13"/>
          </p:nvPr>
        </p:nvSpPr>
        <p:spPr/>
        <p:txBody>
          <a:bodyPr/>
          <a:lstStyle>
            <a:extLst/>
          </a:lstStyle>
          <a:p>
            <a:endParaRPr kumimoji="0" lang="tr-TR"/>
          </a:p>
        </p:txBody>
      </p:sp>
    </p:spTree>
  </p:cSld>
  <p:clrMapOvr>
    <a:masterClrMapping/>
  </p:clrMapOvr>
  <p:transition spd="slow" advClick="0" advTm="1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lbüm Bölümü">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kumimoji="0" lang="tr-TR"/>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kumimoji="0" lang="tr-TR"/>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tr-TR"/>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tr-TR"/>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tr-TR"/>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eaLnBrk="1" latinLnBrk="0" hangingPunct="1">
              <a:buFontTx/>
              <a:buNone/>
              <a:defRPr kumimoji="0" lang="tr-TR" sz="1200">
                <a:solidFill>
                  <a:srgbClr val="FFFFFF"/>
                </a:solidFill>
              </a:defRPr>
            </a:lvl1pPr>
            <a:extLst/>
          </a:lstStyle>
          <a:p>
            <a:pPr lvl="0"/>
            <a:r>
              <a:rPr kumimoji="0" lang="tr-TR"/>
              <a:t>Alt başlık eklemek için tıklatın</a:t>
            </a:r>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eaLnBrk="1" latinLnBrk="0" hangingPunct="1">
              <a:buFontTx/>
              <a:buNone/>
              <a:defRPr kumimoji="0" lang="tr-TR" sz="3200">
                <a:solidFill>
                  <a:srgbClr val="FFFFFF"/>
                </a:solidFill>
              </a:defRPr>
            </a:lvl1pPr>
            <a:extLst/>
          </a:lstStyle>
          <a:p>
            <a:pPr lvl="0"/>
            <a:r>
              <a:rPr kumimoji="0" lang="tr-TR"/>
              <a:t>Bölüm başlığı eklemek için tıklatın</a:t>
            </a:r>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eaLnBrk="1" latinLnBrk="0" hangingPunct="1">
              <a:spcBef>
                <a:spcPct val="20000"/>
              </a:spcBef>
              <a:buFontTx/>
              <a:buNone/>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eaLnBrk="1" latinLnBrk="0" hangingPunct="1">
              <a:spcBef>
                <a:spcPct val="20000"/>
              </a:spcBef>
              <a:buFontTx/>
              <a:buNone/>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8" name="Rectangle 17"/>
          <p:cNvSpPr>
            <a:spLocks noGrp="1"/>
          </p:cNvSpPr>
          <p:nvPr>
            <p:ph type="dt" sz="half" idx="20"/>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20" name="Rectangle 19"/>
          <p:cNvSpPr>
            <a:spLocks noGrp="1"/>
          </p:cNvSpPr>
          <p:nvPr>
            <p:ph type="sldNum" sz="quarter" idx="21"/>
          </p:nvPr>
        </p:nvSpPr>
        <p:spPr/>
        <p:txBody>
          <a:bodyPr/>
          <a:lstStyle>
            <a:extLst/>
          </a:lstStyle>
          <a:p>
            <a:fld id="{8A4431D5-1B33-458B-8AFD-CECCB0FA18CB}" type="slidenum">
              <a:rPr kumimoji="0" lang="tr-TR">
                <a:solidFill>
                  <a:srgbClr val="FFFFFF"/>
                </a:solidFill>
              </a:rPr>
              <a:pPr/>
              <a:t>‹#›</a:t>
            </a:fld>
            <a:endParaRPr kumimoji="0" lang="tr-TR"/>
          </a:p>
        </p:txBody>
      </p:sp>
      <p:sp>
        <p:nvSpPr>
          <p:cNvPr id="21" name="Rectangle 20"/>
          <p:cNvSpPr>
            <a:spLocks noGrp="1"/>
          </p:cNvSpPr>
          <p:nvPr>
            <p:ph type="ftr" sz="quarter" idx="22"/>
          </p:nvPr>
        </p:nvSpPr>
        <p:spPr/>
        <p:txBody>
          <a:bodyPr/>
          <a:lstStyle>
            <a:extLst/>
          </a:lstStyle>
          <a:p>
            <a:endParaRPr kumimoji="0" lang="tr-TR"/>
          </a:p>
        </p:txBody>
      </p:sp>
    </p:spTree>
  </p:cSld>
  <p:clrMapOvr>
    <a:masterClrMapping/>
  </p:clrMapOvr>
  <p:transition spd="slow" advClick="0" advTm="1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Öğe, Dikey, Açıklama Yazılı">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eaLnBrk="1" latinLnBrk="0" hangingPunct="1">
              <a:buFontTx/>
              <a:buNone/>
              <a:defRPr kumimoji="0" lang="tr-TR" sz="1800" baseline="0"/>
            </a:lvl1pPr>
            <a:extLst/>
          </a:lstStyle>
          <a:p>
            <a:pPr lvl="0"/>
            <a:r>
              <a:rPr kumimoji="0" lang="tr-TR"/>
              <a:t>Başlık eklemek için tıklatın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eaLnBrk="1" latinLnBrk="0" hangingPunct="1">
              <a:buFontTx/>
              <a:buNone/>
              <a:defRPr kumimoji="0" lang="tr-TR" sz="1800" baseline="0"/>
            </a:lvl1pPr>
            <a:extLst/>
          </a:lstStyle>
          <a:p>
            <a:pPr lvl="0"/>
            <a:r>
              <a:rPr kumimoji="0" lang="tr-TR"/>
              <a:t>Başlık eklemek için tıklatın</a:t>
            </a:r>
          </a:p>
        </p:txBody>
      </p:sp>
      <p:sp>
        <p:nvSpPr>
          <p:cNvPr id="6" name="Rectangle 5"/>
          <p:cNvSpPr>
            <a:spLocks noGrp="1"/>
          </p:cNvSpPr>
          <p:nvPr>
            <p:ph type="dt" sz="half" idx="16"/>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7" name="Rectangle 6"/>
          <p:cNvSpPr>
            <a:spLocks noGrp="1"/>
          </p:cNvSpPr>
          <p:nvPr>
            <p:ph type="sldNum" sz="quarter" idx="17"/>
          </p:nvPr>
        </p:nvSpPr>
        <p:spPr/>
        <p:txBody>
          <a:bodyPr/>
          <a:lstStyle>
            <a:extLst/>
          </a:lstStyle>
          <a:p>
            <a:fld id="{8A4431D5-1B33-458B-8AFD-CECCB0FA18CB}" type="slidenum">
              <a:rPr kumimoji="0" lang="tr-TR">
                <a:solidFill>
                  <a:srgbClr val="FFFFFF"/>
                </a:solidFill>
              </a:rPr>
              <a:pPr/>
              <a:t>‹#›</a:t>
            </a:fld>
            <a:endParaRPr kumimoji="0" lang="tr-TR"/>
          </a:p>
        </p:txBody>
      </p:sp>
      <p:sp>
        <p:nvSpPr>
          <p:cNvPr id="9" name="Rectangle 8"/>
          <p:cNvSpPr>
            <a:spLocks noGrp="1"/>
          </p:cNvSpPr>
          <p:nvPr>
            <p:ph type="ftr" sz="quarter" idx="18"/>
          </p:nvPr>
        </p:nvSpPr>
        <p:spPr/>
        <p:txBody>
          <a:bodyPr/>
          <a:lstStyle>
            <a:extLst/>
          </a:lstStyle>
          <a:p>
            <a:endParaRPr kumimoji="0" lang="tr-TR"/>
          </a:p>
        </p:txBody>
      </p:sp>
    </p:spTree>
  </p:cSld>
  <p:clrMapOvr>
    <a:masterClrMapping/>
  </p:clrMapOvr>
  <p:transition spd="slow" advClick="0" advTm="1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Öğe, Yatay, Açıklama Yazılı">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eaLnBrk="1" latinLnBrk="0" hangingPunct="1">
              <a:buFontTx/>
              <a:buNone/>
              <a:defRPr kumimoji="0" lang="tr-TR" sz="1800" baseline="0"/>
            </a:lvl1pPr>
            <a:extLst/>
          </a:lstStyle>
          <a:p>
            <a:pPr lvl="0"/>
            <a:r>
              <a:rPr kumimoji="0" lang="tr-TR"/>
              <a:t>Başlık eklemek için tıklatın</a:t>
            </a:r>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eaLnBrk="1" latinLnBrk="0" hangingPunct="1">
              <a:buFontTx/>
              <a:buNone/>
              <a:defRPr kumimoji="0" lang="tr-TR" sz="1800" baseline="0"/>
            </a:lvl1pPr>
            <a:extLst/>
          </a:lstStyle>
          <a:p>
            <a:pPr lvl="0"/>
            <a:r>
              <a:rPr kumimoji="0" lang="tr-TR"/>
              <a:t>Başlık eklemek için tıklatın</a:t>
            </a:r>
          </a:p>
        </p:txBody>
      </p:sp>
      <p:sp>
        <p:nvSpPr>
          <p:cNvPr id="6" name="Rectangle 5"/>
          <p:cNvSpPr>
            <a:spLocks noGrp="1"/>
          </p:cNvSpPr>
          <p:nvPr>
            <p:ph type="dt" sz="half" idx="18"/>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7" name="Rectangle 6"/>
          <p:cNvSpPr>
            <a:spLocks noGrp="1"/>
          </p:cNvSpPr>
          <p:nvPr>
            <p:ph type="sldNum" sz="quarter" idx="19"/>
          </p:nvPr>
        </p:nvSpPr>
        <p:spPr/>
        <p:txBody>
          <a:bodyPr/>
          <a:lstStyle>
            <a:extLst/>
          </a:lstStyle>
          <a:p>
            <a:fld id="{8A4431D5-1B33-458B-8AFD-CECCB0FA18CB}" type="slidenum">
              <a:rPr kumimoji="0" lang="tr-TR">
                <a:solidFill>
                  <a:srgbClr val="FFFFFF"/>
                </a:solidFill>
              </a:rPr>
              <a:pPr/>
              <a:t>‹#›</a:t>
            </a:fld>
            <a:endParaRPr kumimoji="0" lang="tr-TR"/>
          </a:p>
        </p:txBody>
      </p:sp>
      <p:sp>
        <p:nvSpPr>
          <p:cNvPr id="9" name="Rectangle 8"/>
          <p:cNvSpPr>
            <a:spLocks noGrp="1"/>
          </p:cNvSpPr>
          <p:nvPr>
            <p:ph type="ftr" sz="quarter" idx="20"/>
          </p:nvPr>
        </p:nvSpPr>
        <p:spPr/>
        <p:txBody>
          <a:bodyPr/>
          <a:lstStyle>
            <a:extLst/>
          </a:lstStyle>
          <a:p>
            <a:endParaRPr kumimoji="0" lang="tr-TR"/>
          </a:p>
        </p:txBody>
      </p:sp>
    </p:spTree>
  </p:cSld>
  <p:clrMapOvr>
    <a:masterClrMapping/>
  </p:clrMapOvr>
  <p:transition spd="slow" advClick="0" advTm="1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Öğe, Karışık, Açıklama Yazılı">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eaLnBrk="1" latinLnBrk="0" hangingPunct="1">
              <a:buFontTx/>
              <a:buNone/>
              <a:defRPr kumimoji="0" lang="tr-TR" sz="2000" i="0"/>
            </a:lvl1pPr>
            <a:extLst/>
          </a:lstStyle>
          <a:p>
            <a:pPr lvl="0"/>
            <a:r>
              <a:rPr kumimoji="0" lang="tr-TR"/>
              <a:t>Başlık eklemek için tıklatın</a:t>
            </a:r>
          </a:p>
        </p:txBody>
      </p:sp>
      <p:sp>
        <p:nvSpPr>
          <p:cNvPr id="5" name="Rectangle 4"/>
          <p:cNvSpPr>
            <a:spLocks noGrp="1"/>
          </p:cNvSpPr>
          <p:nvPr>
            <p:ph type="dt" sz="half" idx="14"/>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6" name="Rectangle 5"/>
          <p:cNvSpPr>
            <a:spLocks noGrp="1"/>
          </p:cNvSpPr>
          <p:nvPr>
            <p:ph type="sldNum" sz="quarter" idx="15"/>
          </p:nvPr>
        </p:nvSpPr>
        <p:spPr/>
        <p:txBody>
          <a:bodyPr/>
          <a:lstStyle>
            <a:extLst/>
          </a:lstStyle>
          <a:p>
            <a:fld id="{8A4431D5-1B33-458B-8AFD-CECCB0FA18CB}" type="slidenum">
              <a:rPr kumimoji="0" lang="tr-TR">
                <a:solidFill>
                  <a:srgbClr val="FFFFFF"/>
                </a:solidFill>
              </a:rPr>
              <a:pPr/>
              <a:t>‹#›</a:t>
            </a:fld>
            <a:endParaRPr kumimoji="0" lang="tr-TR"/>
          </a:p>
        </p:txBody>
      </p:sp>
      <p:sp>
        <p:nvSpPr>
          <p:cNvPr id="7" name="Rectangle 6"/>
          <p:cNvSpPr>
            <a:spLocks noGrp="1"/>
          </p:cNvSpPr>
          <p:nvPr>
            <p:ph type="ftr" sz="quarter" idx="16"/>
          </p:nvPr>
        </p:nvSpPr>
        <p:spPr/>
        <p:txBody>
          <a:bodyPr/>
          <a:lstStyle>
            <a:extLst/>
          </a:lstStyle>
          <a:p>
            <a:endParaRPr kumimoji="0" lang="tr-TR"/>
          </a:p>
        </p:txBody>
      </p:sp>
    </p:spTree>
  </p:cSld>
  <p:clrMapOvr>
    <a:masterClrMapping/>
  </p:clrMapOvr>
  <p:transition spd="slow" advClick="0" advTm="15000">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Öğe, Dikey, Açıklama Yazılarıyla">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tr-TR" sz="2000">
                <a:solidFill>
                  <a:schemeClr val="tx2"/>
                </a:solidFill>
                <a:latin typeface="+mn-lt"/>
                <a:ea typeface="+mn-ea"/>
                <a:cs typeface="+mn-cs"/>
              </a:defRPr>
            </a:lvl1pPr>
            <a:extLst/>
          </a:lstStyle>
          <a:p>
            <a:pPr marL="342900" indent="-342900" algn="ctr" eaLnBrk="1" latinLnBrk="0" hangingPunct="1"/>
            <a:r>
              <a:rPr lang="tr-TR" smtClean="0"/>
              <a:t>Resim eklemek için simgeyi tıklatın</a:t>
            </a:r>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eaLnBrk="1" latinLnBrk="0" hangingPunct="1">
              <a:buFontTx/>
              <a:buNone/>
              <a:defRPr kumimoji="0" lang="tr-TR" sz="2000" baseline="0"/>
            </a:lvl1pPr>
            <a:extLst/>
          </a:lstStyle>
          <a:p>
            <a:pPr lvl="0"/>
            <a:r>
              <a:rPr kumimoji="0" lang="tr-TR"/>
              <a:t>Başlık eklemek için tıklatın</a:t>
            </a:r>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eaLnBrk="1" latinLnBrk="0" hangingPunct="1">
              <a:buFontTx/>
              <a:buNone/>
              <a:defRPr kumimoji="0" lang="tr-TR" sz="2000" baseline="0"/>
            </a:lvl1pPr>
            <a:extLst/>
          </a:lstStyle>
          <a:p>
            <a:pPr lvl="0"/>
            <a:r>
              <a:rPr kumimoji="0" lang="tr-TR"/>
              <a:t>Başlık eklemek için tıklatın</a:t>
            </a:r>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eaLnBrk="1" latinLnBrk="0" hangingPunct="1">
              <a:buFontTx/>
              <a:buNone/>
              <a:defRPr kumimoji="0" lang="tr-TR" sz="2000" baseline="0"/>
            </a:lvl1pPr>
            <a:extLst/>
          </a:lstStyle>
          <a:p>
            <a:pPr lvl="0"/>
            <a:r>
              <a:rPr kumimoji="0" lang="tr-TR"/>
              <a:t>Başlık eklemek için tıklatın</a:t>
            </a:r>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tr-TR"/>
          </a:p>
        </p:txBody>
      </p:sp>
      <p:sp>
        <p:nvSpPr>
          <p:cNvPr id="9" name="Rectangle 8"/>
          <p:cNvSpPr>
            <a:spLocks noGrp="1"/>
          </p:cNvSpPr>
          <p:nvPr>
            <p:ph type="dt" sz="half" idx="16"/>
          </p:nvPr>
        </p:nvSpPr>
        <p:spPr/>
        <p:txBody>
          <a:bodyPr/>
          <a:lstStyle>
            <a:extLst/>
          </a:lstStyle>
          <a:p>
            <a:pPr algn="r"/>
            <a:fld id="{9668B50E-0B48-4566-8609-C51CF752A7DF}" type="datetimeFigureOut">
              <a:rPr kumimoji="0" lang="tr-TR">
                <a:solidFill>
                  <a:schemeClr val="bg1"/>
                </a:solidFill>
              </a:rPr>
              <a:pPr algn="r"/>
              <a:t>14.05.2013</a:t>
            </a:fld>
            <a:endParaRPr kumimoji="0" lang="tr-TR"/>
          </a:p>
        </p:txBody>
      </p:sp>
      <p:sp>
        <p:nvSpPr>
          <p:cNvPr id="11" name="Rectangle 10"/>
          <p:cNvSpPr>
            <a:spLocks noGrp="1"/>
          </p:cNvSpPr>
          <p:nvPr>
            <p:ph type="sldNum" sz="quarter" idx="17"/>
          </p:nvPr>
        </p:nvSpPr>
        <p:spPr/>
        <p:txBody>
          <a:bodyPr/>
          <a:lstStyle>
            <a:extLst/>
          </a:lstStyle>
          <a:p>
            <a:fld id="{8A4431D5-1B33-458B-8AFD-CECCB0FA18CB}" type="slidenum">
              <a:rPr kumimoji="0" lang="tr-TR">
                <a:solidFill>
                  <a:srgbClr val="FFFFFF"/>
                </a:solidFill>
              </a:rPr>
              <a:pPr/>
              <a:t>‹#›</a:t>
            </a:fld>
            <a:endParaRPr kumimoji="0" lang="tr-TR"/>
          </a:p>
        </p:txBody>
      </p:sp>
      <p:sp>
        <p:nvSpPr>
          <p:cNvPr id="12" name="Rectangle 11"/>
          <p:cNvSpPr>
            <a:spLocks noGrp="1"/>
          </p:cNvSpPr>
          <p:nvPr>
            <p:ph type="ftr" sz="quarter" idx="18"/>
          </p:nvPr>
        </p:nvSpPr>
        <p:spPr/>
        <p:txBody>
          <a:bodyPr/>
          <a:lstStyle>
            <a:extLst/>
          </a:lstStyle>
          <a:p>
            <a:endParaRPr kumimoji="0" lang="tr-TR"/>
          </a:p>
        </p:txBody>
      </p:sp>
    </p:spTree>
  </p:cSld>
  <p:clrMapOvr>
    <a:masterClrMapping/>
  </p:clrMapOvr>
  <p:transition spd="slow" advClick="0" advTm="1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kumimoji="0" lang="tr-TR"/>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kumimoji="0" lang="tr-TR"/>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extLst/>
          </a:lstStyle>
          <a:p>
            <a:pPr eaLnBrk="1" latinLnBrk="0" hangingPunct="1"/>
            <a:r>
              <a:rPr kumimoji="0" lang="tr-TR" smtClean="0"/>
              <a:t>Asıl başlık stili için tıklatın</a:t>
            </a:r>
            <a:endParaRPr kumimoji="0" lang="en-US" smtClean="0"/>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eaLnBrk="1" latinLnBrk="0" hangingPunct="1">
              <a:defRPr kumimoji="0" lang="tr-TR" sz="1200">
                <a:solidFill>
                  <a:schemeClr val="bg1"/>
                </a:solidFill>
              </a:defRPr>
            </a:lvl1pPr>
            <a:extLst/>
          </a:lstStyle>
          <a:p>
            <a:pPr algn="r"/>
            <a:fld id="{9668B50E-0B48-4566-8609-C51CF752A7DF}" type="datetimeFigureOut">
              <a:rPr kumimoji="0" lang="tr-TR">
                <a:solidFill>
                  <a:schemeClr val="bg1"/>
                </a:solidFill>
              </a:rPr>
              <a:pPr algn="r"/>
              <a:t>14.05.2013</a:t>
            </a:fld>
            <a:endParaRPr kumimoji="0" lang="tr-TR">
              <a:solidFill>
                <a:schemeClr val="bg1"/>
              </a:solidFill>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eaLnBrk="1" latinLnBrk="0" hangingPunct="1">
              <a:defRPr kumimoji="0" lang="tr-TR" sz="1200">
                <a:solidFill>
                  <a:schemeClr val="bg1"/>
                </a:solidFill>
              </a:defRPr>
            </a:lvl1pPr>
            <a:extLst/>
          </a:lstStyle>
          <a:p>
            <a:pPr algn="l"/>
            <a:endParaRPr kumimoji="0" lang="tr-TR">
              <a:solidFill>
                <a:schemeClr val="bg1"/>
              </a:solidFill>
            </a:endParaRPr>
          </a:p>
        </p:txBody>
      </p:sp>
      <p:sp>
        <p:nvSpPr>
          <p:cNvPr id="6" name="Slide Number Placeholder 5"/>
          <p:cNvSpPr>
            <a:spLocks noGrp="1"/>
          </p:cNvSpPr>
          <p:nvPr>
            <p:ph type="sldNum" sz="quarter" idx="4"/>
          </p:nvPr>
        </p:nvSpPr>
        <p:spPr>
          <a:xfrm rot="5400000">
            <a:off x="8278813" y="5962650"/>
            <a:ext cx="968375" cy="365125"/>
          </a:xfrm>
          <a:prstGeom prst="rect">
            <a:avLst/>
          </a:prstGeom>
        </p:spPr>
        <p:txBody>
          <a:bodyPr vert="horz" rtlCol="0" anchor="ctr"/>
          <a:lstStyle>
            <a:lvl1pPr algn="r" eaLnBrk="1" latinLnBrk="0" hangingPunct="1">
              <a:defRPr kumimoji="0" lang="tr-TR" sz="1200">
                <a:solidFill>
                  <a:schemeClr val="bg1"/>
                </a:solidFill>
              </a:defRPr>
            </a:lvl1pPr>
            <a:extLst/>
          </a:lstStyle>
          <a:p>
            <a:fld id="{8A4431D5-1B33-458B-8AFD-CECCB0FA18CB}" type="slidenum">
              <a:rPr kumimoji="0" lang="tr-TR">
                <a:solidFill>
                  <a:schemeClr val="bg1"/>
                </a:solidFill>
              </a:rPr>
              <a:pPr/>
              <a:t>‹#›</a:t>
            </a:fld>
            <a:endParaRPr kumimoji="0" lang="tr-TR">
              <a:solidFill>
                <a:schemeClr val="bg1"/>
              </a:solidFill>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slow" advClick="0" advTm="15000">
    <p:fade/>
  </p:transition>
  <p:timing>
    <p:tnLst>
      <p:par>
        <p:cTn id="1" dur="indefinite" restart="never" nodeType="tmRoot"/>
      </p:par>
    </p:tnLst>
  </p:timing>
  <p:txStyles>
    <p:titleStyle>
      <a:lvl1pPr algn="ctr" rtl="0" eaLnBrk="1" latinLnBrk="0" hangingPunct="1">
        <a:spcBef>
          <a:spcPct val="0"/>
        </a:spcBef>
        <a:buNone/>
        <a:defRPr kumimoji="0" lang="tr-T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kumimoji="0" lang="tr-T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kumimoji="0" lang="tr-T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kumimoji="0" lang="tr-T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kumimoji="0" lang="tr-T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kumimoji="0" lang="tr-T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kumimoji="0" lang="tr-T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lang="tr-T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lang="tr-T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lang="tr-TR" sz="2000" kern="1200">
          <a:solidFill>
            <a:schemeClr val="tx1"/>
          </a:solidFill>
          <a:latin typeface="+mn-lt"/>
          <a:ea typeface="+mn-ea"/>
          <a:cs typeface="+mn-cs"/>
        </a:defRPr>
      </a:lvl9pPr>
      <a:extLst/>
    </p:bodyStyle>
    <p:otherStyle>
      <a:lvl1pPr marL="0" algn="l" rtl="0" eaLnBrk="1" latinLnBrk="0" hangingPunct="1">
        <a:defRPr kumimoji="0" lang="tr-TR" kern="1200">
          <a:solidFill>
            <a:schemeClr val="tx1"/>
          </a:solidFill>
          <a:latin typeface="+mn-lt"/>
          <a:ea typeface="+mn-ea"/>
          <a:cs typeface="+mn-cs"/>
        </a:defRPr>
      </a:lvl1pPr>
      <a:lvl2pPr marL="457200" algn="l" rtl="0" eaLnBrk="1" latinLnBrk="0" hangingPunct="1">
        <a:defRPr kumimoji="0" lang="tr-TR" kern="1200">
          <a:solidFill>
            <a:schemeClr val="tx1"/>
          </a:solidFill>
          <a:latin typeface="+mn-lt"/>
          <a:ea typeface="+mn-ea"/>
          <a:cs typeface="+mn-cs"/>
        </a:defRPr>
      </a:lvl2pPr>
      <a:lvl3pPr marL="914400" algn="l" rtl="0" eaLnBrk="1" latinLnBrk="0" hangingPunct="1">
        <a:defRPr kumimoji="0" lang="tr-TR" kern="1200">
          <a:solidFill>
            <a:schemeClr val="tx1"/>
          </a:solidFill>
          <a:latin typeface="+mn-lt"/>
          <a:ea typeface="+mn-ea"/>
          <a:cs typeface="+mn-cs"/>
        </a:defRPr>
      </a:lvl3pPr>
      <a:lvl4pPr marL="1371600" algn="l" rtl="0" eaLnBrk="1" latinLnBrk="0" hangingPunct="1">
        <a:defRPr kumimoji="0" lang="tr-TR" kern="1200">
          <a:solidFill>
            <a:schemeClr val="tx1"/>
          </a:solidFill>
          <a:latin typeface="+mn-lt"/>
          <a:ea typeface="+mn-ea"/>
          <a:cs typeface="+mn-cs"/>
        </a:defRPr>
      </a:lvl4pPr>
      <a:lvl5pPr marL="1828800" algn="l" rtl="0" eaLnBrk="1" latinLnBrk="0" hangingPunct="1">
        <a:defRPr kumimoji="0" lang="tr-TR" kern="1200">
          <a:solidFill>
            <a:schemeClr val="tx1"/>
          </a:solidFill>
          <a:latin typeface="+mn-lt"/>
          <a:ea typeface="+mn-ea"/>
          <a:cs typeface="+mn-cs"/>
        </a:defRPr>
      </a:lvl5pPr>
      <a:lvl6pPr marL="2286000" algn="l" rtl="0" eaLnBrk="1" latinLnBrk="0" hangingPunct="1">
        <a:defRPr kumimoji="0" lang="tr-TR" kern="1200">
          <a:solidFill>
            <a:schemeClr val="tx1"/>
          </a:solidFill>
          <a:latin typeface="+mn-lt"/>
          <a:ea typeface="+mn-ea"/>
          <a:cs typeface="+mn-cs"/>
        </a:defRPr>
      </a:lvl6pPr>
      <a:lvl7pPr marL="2743200" algn="l" rtl="0" eaLnBrk="1" latinLnBrk="0" hangingPunct="1">
        <a:defRPr kumimoji="0" lang="tr-TR" kern="1200">
          <a:solidFill>
            <a:schemeClr val="tx1"/>
          </a:solidFill>
          <a:latin typeface="+mn-lt"/>
          <a:ea typeface="+mn-ea"/>
          <a:cs typeface="+mn-cs"/>
        </a:defRPr>
      </a:lvl7pPr>
      <a:lvl8pPr marL="3200400" algn="l" rtl="0" eaLnBrk="1" latinLnBrk="0" hangingPunct="1">
        <a:defRPr kumimoji="0" lang="tr-TR" kern="1200">
          <a:solidFill>
            <a:schemeClr val="tx1"/>
          </a:solidFill>
          <a:latin typeface="+mn-lt"/>
          <a:ea typeface="+mn-ea"/>
          <a:cs typeface="+mn-cs"/>
        </a:defRPr>
      </a:lvl8pPr>
      <a:lvl9pPr marL="3657600" algn="l" rtl="0" eaLnBrk="1" latinLnBrk="0" hangingPunct="1">
        <a:defRPr kumimoji="0" lang="tr-T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0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1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1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1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1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13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32.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1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3.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3.jpeg"/></Relationships>
</file>

<file path=ppt/slides/_rels/slide1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4.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1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5.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1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6.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13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1.jpeg"/><Relationship Id="rId2" Type="http://schemas.openxmlformats.org/officeDocument/2006/relationships/notesSlide" Target="../notesSlides/notesSlide137.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hyperlink" Target="360/honeyhouse.exe"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8.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hyperlink" Target="360/honeyhouse.exe" TargetMode="External"/><Relationship Id="rId4" Type="http://schemas.openxmlformats.org/officeDocument/2006/relationships/image" Target="../media/image52.jpeg"/></Relationships>
</file>

<file path=ppt/slides/_rels/slide1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9.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9.jpeg"/><Relationship Id="rId2" Type="http://schemas.openxmlformats.org/officeDocument/2006/relationships/notesSlide" Target="../notesSlides/notesSlide140.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1.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1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2.xml"/><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3.jpeg"/></Relationships>
</file>

<file path=ppt/slides/_rels/slide1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3.xml"/><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3.jpeg"/></Relationships>
</file>

<file path=ppt/slides/_rels/slide1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4.xml"/><Relationship Id="rId1" Type="http://schemas.openxmlformats.org/officeDocument/2006/relationships/slideLayout" Target="../slideLayouts/slideLayout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3.jpeg"/></Relationships>
</file>

<file path=ppt/slides/_rels/slide1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1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6.xml"/><Relationship Id="rId1" Type="http://schemas.openxmlformats.org/officeDocument/2006/relationships/slideLayout" Target="../slideLayouts/slideLayout3.xml"/><Relationship Id="rId5" Type="http://schemas.openxmlformats.org/officeDocument/2006/relationships/image" Target="../media/image73.jpeg"/><Relationship Id="rId4" Type="http://schemas.openxmlformats.org/officeDocument/2006/relationships/image" Target="../media/image72.jpeg"/></Relationships>
</file>

<file path=ppt/slides/_rels/slide14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7.png"/><Relationship Id="rId2" Type="http://schemas.openxmlformats.org/officeDocument/2006/relationships/notesSlide" Target="../notesSlides/notesSlide147.xml"/><Relationship Id="rId1" Type="http://schemas.openxmlformats.org/officeDocument/2006/relationships/slideLayout" Target="../slideLayouts/slideLayout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4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jpeg"/><Relationship Id="rId7" Type="http://schemas.openxmlformats.org/officeDocument/2006/relationships/image" Target="../media/image81.jpeg"/><Relationship Id="rId2" Type="http://schemas.openxmlformats.org/officeDocument/2006/relationships/notesSlide" Target="../notesSlides/notesSlide148.xml"/><Relationship Id="rId1" Type="http://schemas.openxmlformats.org/officeDocument/2006/relationships/slideLayout" Target="../slideLayouts/slideLayout3.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9.xml"/><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15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7.jpeg"/><Relationship Id="rId2" Type="http://schemas.openxmlformats.org/officeDocument/2006/relationships/notesSlide" Target="../notesSlides/notesSlide150.xml"/><Relationship Id="rId1" Type="http://schemas.openxmlformats.org/officeDocument/2006/relationships/slideLayout" Target="../slideLayouts/slideLayout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15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1.jpeg"/><Relationship Id="rId2" Type="http://schemas.openxmlformats.org/officeDocument/2006/relationships/notesSlide" Target="../notesSlides/notesSlide151.xml"/><Relationship Id="rId1" Type="http://schemas.openxmlformats.org/officeDocument/2006/relationships/slideLayout" Target="../slideLayouts/slideLayout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2.xml"/><Relationship Id="rId1" Type="http://schemas.openxmlformats.org/officeDocument/2006/relationships/slideLayout" Target="../slideLayouts/slideLayout3.xml"/><Relationship Id="rId4" Type="http://schemas.openxmlformats.org/officeDocument/2006/relationships/image" Target="../media/image92.jpeg"/></Relationships>
</file>

<file path=ppt/slides/_rels/slide1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3.xml"/><Relationship Id="rId1" Type="http://schemas.openxmlformats.org/officeDocument/2006/relationships/slideLayout" Target="../slideLayouts/slideLayout3.xml"/><Relationship Id="rId4" Type="http://schemas.openxmlformats.org/officeDocument/2006/relationships/image" Target="../media/image9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3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hyperlink" Target="http://www.tobb.org.tr/Sayfalar/Detay.aspx?rid=518&amp;lst=MansetListesi"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hyperlink" Target="http://www.google.com.tr/url?sa=t&amp;rct=j&amp;q=tapdk&amp;source=web&amp;cd=1&amp;cad=rja&amp;sqi=2&amp;ved=0CCsQFjAA&amp;url=http://www.tapdk.gov.tr/&amp;ei=urtnUdLQK4XbPa3vgPAK&amp;usg=AFQjCNHW8uDaRyOSWYahpsBTvx4LqycPHw&amp;bvm=bv.45175338,d.ZWU"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95.xml.rels><?xml version="1.0" encoding="UTF-8" standalone="yes"?>
<Relationships xmlns="http://schemas.openxmlformats.org/package/2006/relationships"><Relationship Id="rId3" Type="http://schemas.openxmlformats.org/officeDocument/2006/relationships/hyperlink" Target="http://www.marmariskariyer.com/"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9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8600" y="5129808"/>
            <a:ext cx="8672946" cy="157579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lstStyle/>
          <a:p>
            <a:pPr algn="ctr"/>
            <a:r>
              <a:rPr lang="tr-TR" dirty="0" smtClean="0"/>
              <a:t>  </a:t>
            </a:r>
            <a:r>
              <a:rPr lang="tr-TR" sz="4000" dirty="0" smtClean="0"/>
              <a:t>2009 – 2013 DÖNEMİ</a:t>
            </a:r>
          </a:p>
          <a:p>
            <a:pPr algn="ctr"/>
            <a:r>
              <a:rPr lang="tr-TR" sz="4000" dirty="0" smtClean="0"/>
              <a:t>ODA HİZMET VE FAALİYET BÜLTENİ</a:t>
            </a:r>
            <a:endParaRPr lang="tr-TR" sz="4000" dirty="0"/>
          </a:p>
        </p:txBody>
      </p:sp>
      <p:pic>
        <p:nvPicPr>
          <p:cNvPr id="11" name="İçerik Yer Tutucusu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188640"/>
            <a:ext cx="1311933" cy="1296144"/>
          </a:xfrm>
          <a:prstGeom prst="snip2Diag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050" name="AutoShape 2" descr="data:image/jpeg;base64,/9j/4AAQSkZJRgABAQAAAQABAAD/2wCEAAkGBhMSERQUEhQVFRQUFBcWFRcWGBQVFBYUFxYVGBYXFxcXHSYfFxojGhUUHy8gIycpLCwsFR4xNTAqNSYrLCkBCQoKDgwOGg8PGi0kHyQsLCksKSwpKSwsLCwpLCwpLCwsKSwpLCwpKSwpLCwpLCwsLCwsLCkpKSksLCwsKSwsKf/AABEIALcBFAMBIgACEQEDEQH/xAAcAAAABwEBAAAAAAAAAAAAAAAAAQIDBAUGBwj/xABHEAABAwIDBAYIAwQJBAIDAAABAAIRAyEEEjEFQVFhBhMicYGRBzJSkqGxwdFCU/AUFWLhIyQzQ4KistLxF3KTwhZ0JVRj/8QAGgEAAgMBAQAAAAAAAAAAAAAAAAMBAgQFBv/EACkRAAICAgIBBAICAgMAAAAAAAABAhEDIRIxBBMiQVFxgaHRMmEzscH/2gAMAwEAAhEDEQA/AOIoJLUpAAQQQQAEcokYCADRIIIACNBBABBAI0EABGiRhAAhABLARhqAEhqGVPCmkliAGyEmE4QklACSESUUkoAJGiRoAJBBAIAACJGggAsqCEowEAEgjIRIABCKEaCAAggggAgEaCCAAggpmD2RVqxkYY9o2b5lAEOEpTsZsGvSEvpuj2m9pvfLdPFQAgAI0EEAEjQRoAJGUEEABKARIwEAKAT1NgTTQn6TUAS6GDzBRcYQx2WJ4960WxmZhG8ceCoekmDfSxL2vdTceyQ6mczC0tBAB4iQCNxBQVTIRqhIL0lCEFgZkESVCACRJUIigAkAjCCACQCOEEAEgjRFAAQKsMBsGvWvTpuLfaPZb5nXwVnU6C1w2c1Mu3tkj/MRdQ5JE0zNoKVjNl1aX9pTc3nqPMWUVSQBBGggA20idyfbg+J/XenM5nUR+tyscHTGjtIMk8OfAKrdAM4PCjMIaSdREkrf9H9hVXCXNgRvgmeYGirsBVY2LNA5cFrMFtZgaMozHuyhJWS2WcVQk7Oe3VvldQMb0bw9b+0pNJ9oDK/3m3Vu7ajzeAB3W804zaAPrNHgmLIJ4fTMLj/Rg03oVSDubUEjuzC48iqv/pnjONH3z/tXVGQbt0VpsuiDIJImOH1CYQpPo4yPRfjONH33f7Utvoqxh/HQ96p/sXdxgI/E74fZLbhRxd5qLJ5M4ZT9EeLOtSgO41D/AOqlM9DeJOtal4NqH6Lt7cMOLveKcFBvP3nfdRZNs4TtD0RV6VJ9TrmOyCYyPE3G/cqTCdDaj5mrTYGiSXTF16K2jhWupuF4i4kmWwQ7XkSe8Bc52Rgurq1WuE5HR32d9wlSm1JIaloxrfRvV/Op+677o/8Ap/Ubd2IptmALOHakRF9ZC6IGJdNgvInskeaj1GQYvDdDK7R/btJ0nKeITGL6BZndus0FxtIMk7wL/JbzIltaLyJkR3XB+ir6sieCObu9Fz/z2j/A7/ckf9NXDs/tDAXRAymSAdwzdy6RkR5RBEXMX7ifuo9WRfijmp9Fz/z2+4fumqvo4cJ/rFMuDS7LlMwOUyullqbxDBkNr3M/4SIQssg4o5hsLoFUxNYUxUDZBJORzogWtI1Wjd6EK3/7A/8AC/8A3La+jrY+VvWOF33/AMA0HiQPddxW56tvD4lWllaeiIRtbOGu9Clcf37f/G8fVMv9DWIH98z3Ki7qaLT/AMn7pt+Gbz94/dU9aQz00cId6IcQP72n7tT7JB9EuIn+1peVT7Lu5wTTx9533TGKwzGtNyTFu0T9VHrsn0kcXwXorvNatIG6m2CfF0x5LQYPolhqF2Umk+07tunkXaeC1D8K72XeRUV+NDbBozDUnj3Ks8zSCOOyIMG52g87JZ6PmLug91k3UxlR5sfKwQ/fNRtnXjjr5hI9VjeCK3GbHqN3Zhy+2qzmO6PUX+tTAPFvYPjGq27dsMdrLfiPghXYx4kw4fremxyspLGcuq9EGz2XujmAfigtZjsLDyGgxu1KC0c39ieJz2hSGouPCfCVMp3AsZB8Ad41UPD6AGwndY6K2wlA232t3fW6ezO2S8Ha5sN4sNOa0mBqCAQ4EcjIKxuIxJLuyRz7JBm/H7K72AHOhhkEaaz8EtxJTpGwZjuxljdE/reksKXQ2M8C58h/NKdhHt3SOWvl/wAqGmybJ2y9oupmNWnUcOYV3R2ix5iCOB1+SzVMKx2f63gUK+gf2XvWnj80M5mZ+aiSZt8pSof+gfumUhdslgnj80WGxXag8DHDmm2Hiqk4ohztdTEazO5VnotF2aB+0WDVw+azuLoNzuLbzF+I3fCB4IMaTc6/Ad3PmlEJDdjCPlUhrGZb+tB3nXcfpHNKYQBcA3G4Gwmb+SVmbawgGSIF7k+t5CIVgE9XT7N9xza3MWIvxnhuRtbTnlnO9127h9fBOGo2HQNdLC1vv80HVBJIAuCNND8foqtlkNBjIEm8idbibjyj4ontZNtJbvcNxzSbxdO0qgAIjWZsLiIAndGv6lK61sgxppZo/CBG+b3v5KLLEOq0SY03Jt1ObcVOD28LZpAjdvBvfh4JiFRv6LIucFiqdJgGYCw8BYAHd/MlSamLBaYM7vFZ4hJZWLJANjuO48jvGqqpWy1a0aGlXkTvvKTUqqDs9/YPefolPDibEeRn5q0kEWyR18b0VbGtY3NEncNB3kqE9jxrbw/mmsW6WHw+aU19DE38iNobcc5sNGWdTMmOXBUL3KRUcmHUXOs0d50AS0i7ZH/aC0yDdRa2ILiSTcqxfsoD1nx7rR/mUepsYH1XyeAcw/CJV6RXZXGol09q5W5Ym+spGKwb2a346g+RUCqVPGiLH2bazCcpFyPEEj6IKqoVAC8cHn4hp+qC0cUKcjPYIE3zb03ise67QbEn4braqPTqxeSD5+SkMwxcDIMneBpoY5LYZaF7LcSYaTeZ3wLXv5d61exi4PM2gRaxHed9lQYLBQ6M4FtBY8brT7PqZfZeQZNjB4A30hIyukXx05F5RptGWc2jiIO/+ZVrsyqXZpmABqZ4qi/aoDZj1Z/FeSbC/irrYb5pvPOPIfzScbfqVfwasiXp3XyG0Kfs8XPd9VDa1T8ALnwT49mKXRNOnj9FV7KxL3VGhzibE62VnXdDCeTj5Aqo2Bis9TuadwHDgETfvirGY17JOjQBUDjLj3O+RWgWeZqe77q2QTj+SYFKoUmZZc0HtR8lECltMUieaV1bGD/7JT9geQSThqY/APdCisxJP1Tr323/ABWSHlOTpjnjpWPGnS9ke5/JBtKl7Dfc/kkgg6/VLq1mhobAkuBJvMaW4BWjn5OgcKQl7KIjsD3P5I+rpewPdH1Qcxv6lNPb2mjcZVI57ZLjQtzaQ/ux7rUVJtImAweLW804MKCo+Np9WWkb5+SmGXlJIGqVkGtVAJ71Dr4m/iPr91GxGI7R7z81ExGI+bf9QTOOw5Gs2Y7snv8AonsVWyNLoDo3OEi9p8JnwVTsvFRPgpmPxI6p0HQT8Qr5EEGFRA7JztcXCSBPYsbHn3I8SOw7uKrNn4sl9zOh+MfVWOIqgB07xHmEhbSGlQ9Lw4kPHEfRNucITuCcMx7lS9jK0FT2W57ZEHszoDulTdnbEbUpNdmMPE6Uz82krK7X6c0cJUFFtI1C1resd19SnDiLgNEjSFqujVOnVwlOrmqQ6R2alQNF7eqYFjyVJRlGNspeyk2ph8udhJOUuaCbmIBCzLytVtlrW1nta7MOy4drMbggyTc3BWUetEdxRVmf2xiHMqdkG4BtxuPogp+LwwcZ5R8SgnqaoW0zJ0latqghoiCZOWbRxuq2lQn9X8FabPpFoJM5dIIFzzPdC1mWRJ2Xgh6wlpOjYkd8HzsVq9k0Kb4uXRzjluVNSwwIBu4EQAZGotIMkCwur3BFrB2o+APmlzKxlsuv/jeFeZLqum6rWA8ADCssHg6VGkWUy6CZ7TnvMmPxPk7lVUtq0/0QpLNq0+I82pPuvo0tqqslgKXgzE94Vc3aLOI8wp2AxDXB0EGDeDMWCbjTvYjI9E6thRUZDiQN+VxYdCIkbrpnZ2w6VF2ZhdMEdqo9wjuJhPCoE42oE7im7Fcn0OvNj3FZ+nr4D5hXdWqA033H5LODFjrC3g1h8HOI/wDVJyvaQzGtMsgU/XrhlAvdo2XHuAJPyUE4nkk7UxBOFc1ti4OaCToS10FL+H+C9i2/spp1nvfDHgPNw9zhu7OaRYARCfwtFzKTTUa5ueHtBOaGO9W9oP8ADeARdctwW23MxBcRJBIAIaQHA2JE3AMmOMXXTnbSfVFBjhAc5tMAkktbBFydT2VzJJ4mv9/6RpUW+yayTofgEdas/KG55GcWgWcJ/UKqZ0lp0bvpgge0SB8Cm9qYutihTrU5p0nHqmMDi6buBdNt7SB4qsMjVN/9L+iZRT0iYceZIDiY/hCMYwy29weAt4Ss5hqz2vqNJvA7VgLgGb+CTjcQWhrqbgSXta4TYTvB3aKsZzuv/F/QJKjoGzml5jOQeTGH5lNdK9nupspudUzS8tjK1sdkn8Pcq7o/to5GvEZh63Ijj8/FUnSvp26rEAZetsASQQGEB/KeAV/GnUvcv4DItaK/E1e0e8/NRK9Wx8PgQq6vtolx7I1nUqPX2qSHS38J3roclYvizZUK0BPOqh7S1xsbEXHxCrHYodWx3tAGO8JobSaP+QmNWrRCdMtsPs6k1wc2xH8VX73UvG1uyTrp9FRM2w0bviEuptthaWwbgjcszjKzQpKhYqy0IUcTlMlVjMW8Ds0nPHEB0fAJFXGVvyH+6/7LPOMuTobGSrZYYnGUzPYEnflaoD8RT3sEcIbChVcRW/JcPB32USpXq/lkeBTIxn9lZOP0T3Y5o9VgHcAPkob64J7yfiVDfUqeyfIpAqP9k+RT1FiW0SSUaiy/2T5FGrcQsosKQTpy105rSYLDQwlpJgGNOdxZUOz8NdpHfxWpwlOB9FplIycbI+Hw4NUXDd0ag6cdbfNbjYJpU9ajBI0kfL4pWwNiiqWWEktaP+4g624Bbij0WdTbJyQ0TY7h3tSckpNaQ3DjSlbZVUNoUPzWebfupVPEUXWbUaTwBB+qucLs2QDlsQCPV0KibUwwAEDedwWFzlHbs3JRlpFfUcz2v15qNTFN7jIa6LAkA9+qRiGQouAd2j3u+y2+PNy7MeeKi1RPOEp+wz3W/ZGMJS/LZ7rfsmW0g54Y1kudoBrvP0Kdr4Q0zD2FpiYNrfoLYjIwxhqX5bPcb9lWYzo9keKomXsDSPww14IIG71ip1F8uA5haR+Dz1cp0FJv+q65/l5HCUUjRgScXZiHUFWdLmv/AGYMYcpztJc4uY0Nv+McbCOa6hU6Ls1krI9McNkpGkcuR5ABO62aCPO6tDI74z1omUV2jmP/AMZrntB1CTfM1z3SeMhqeOzcZbNi4i4vWMEbxbW581Z7JwfVMILSbk6TyHhClF/8J8kxKD7RDlL7M9tHYeKpNaa+ILWOMNLmvIcYze1wE6bkhlDFZGhuOdkBlrQajWtMm4GaxufMq46T4x+JpMpuEBjw4GORbx4FQsI8MAaG2GilxjekQpOuys/dFZgMYkNB1y5hPeAbosRsbEsDTUrFocezmm5iRYEq/wCuadQmNsTiBTa4dlhkRMuMRHcrVGrohN2VFPB4gDs4m3J1Ro8k2cBUDmy9pvoMxJ+HNWgpuFhTdA07JTmEYC4DLDnENkgiAfBK9nyMtkfEbLIAJIk/hElwjedw80dHYpfYi0GTpA333WXTuj/QOnVZmqOJzRpFoJ3qftTopTo03ZdBTfrHslcrLmcblG+N1ZrhXT7MXtnZH7OxgaIa23wsZOuiqRiGjUgeLfutf0xpzg6DpnsUz8B91hBr4fVbcGRzx2xUlUtFzhcZT3vaP8Tfur3Zzmvu14dGsFpg+az/AFPV0jUIMAA7ovp81f7KOYA8QD53XM8rLUeUTfhjumHhm02lzZktcRv7/ZR4l1ON/wAf9qbwtCcRiBwc0+bZT+JwsR3hczJmfPs1xha6Mxi9p09zK3/jq/ViqMTtBvs1Pcf9lqNrvDHjMWhpB9YkGQRpHeqPFUwXAWhwJBk7u+F1cE00nRjy6dFFVxw9l/ulR3Y8Tdrh3iFd1tmjKXTIESNNSBx5rPbWblcOTnD7fJdPFKMtIxSVbH/3hyKCqTVQT+BSyds8jO6NAAB/mKvKNwsxs2pJcTx+gWmwRktHMfMK2TUheNaN/wBH8fSoOpvrODKYqkl26Q2G+boHitNiOlra9UtoVWOpEAWy3n1tbrD9XTexjKoa5sl0ESLEQY5FTKFI0KjQ6hTosFSrUDxkkk04ixtIcD3yqu3ik0Tr1FFlnTxeMAEYgtEw0Z8PEXgAnkFrdo0+y3jBnvsuUDFsqVadOpnLOtblygENOcXNtNRfcV1nabtO76rleVOaj7v0acUYqa4maxrVVbNdc/4v9Ss9oPVPsmpr3fVbfCdwbKeYvei72JiGtxlMvcGgB1zYXa8fVSulmOY+s0scHAUwJBkTmco3RV4OOHKm4/L7oummJBxHZIIFNosZEy+V010c+XyVtGt2m94V/U20GVi7/wDnTHjMrImtvUXFbQl7u9o8gsHl4+c1+B3jyqL/ACbE9L3da4z2S3KGzYRvHNUnSDage+m9xAAdmMmAAGO1O5UFfGkJplbrqlNkkSTpM+q7glOCim39Dk70bPAYsva4OqZadJrnOcBMFuo0kql27j2uaMj87OtaJgtnwIneio4ZmHs55MiC1xc6Z5ElVHSjFNFJoYOy59zECY0XOxOPNVY6XTNLSqNa7KDSDnCIBYCQdypOkuHFNmGcGthz2zAaCbAkHLqO9R+iGBFSvlNwxhe3d2g9t+65Q6XYR7H4Fwnq6nVMJmQKmYHst3HLJmNw7loxP3pWVmqXRZF4Di4BrQ3LfKGwbmbjlMqt2rtSKlN8g/0kueCCSYk6b1oNrYYNxLqTnOeTTb2nZcx/tJktAGnALKbcwrWGiGiGmtBFyLtPHklY9y7ZZ9GowGPNQBzKhLToQbc030q2b1dDrMzHHPTcQ3VpL4h2+YI+KY2RhRRpuLiAHPLmyQNQLX4kE+Kptt7Vpvw5FN+btyR6pZ/SAkFsRq43m8zdKxx9+totLosm9NKlOiWMcQXNIkWIkm44FSqPTR9SkGPOaGFsm5PYIk81zmti7hKpY+CL7/oU6XiRa/dkrJ8nQ9tbRFTAUeVNg8iFlW6juP0SW7RzYMCdG/Jyh4fGglvj9Fqwx4wa/IuW5I1WNfmwLhDrUh+FwbaPxRB0Vr0bM0qZ/gb8lXYnpDhv3c6l1jTVNMty7w4Hfw0+KldDqs4ekf4PqVyfNTWD9m3x/wDk/Ra4Kl/XK44spO+BCnYzD2UTBO//ACDhxwzT5Pj6q2xwELhZX7o/hG2MqfEy+2GHO0tYXnK/TL2bNOY5iLdmLSe0FkX493WU3PbIDnNhsCZERc6yFoemGLDKbXl2UAiTJFi0iDHEwsNV2tRFakc0tzBr4Ew0ubLjOsCT4L0vgQcsKZzvKfHIXWO29Syvpim5riCLlkSDvgrLdIHdr/E0+bR903jsaOuJBDhe4MtLpMOEboJUXamJziR7LfNp/kurjw8ZJoxc200RS9BM5kFtoTZJwFSPM/Oy0OzcYA4TuMrKYetCn0NowVWceREZUzomHxVF93Mk84P1V7s5mEMZqLT3tH3XM8Bt0TB8DuK0GytvNnLIndJXMz48lOmb8WSDe0dTweAwMD+gZMz6ql7T2gHOtwi/isJgelDAxrsw1gie/wCyVtbpEWOp1AQ6i8BpuAWPJ7LuLmmYPCAeK4jxZ3Km7RsjHFF8kW20MRY+KqNlVrHuH1UXH9IaUOHWNmDv5Ks2dt6kWwHCbW00716Lw4NQZzPLmnNF3iSCZkg6Wc4fIpljg0ED4mVWt2zTcC4OBA1TdDagfI0LSQRN7b+YK6COfLey0q4jsn9bwqk4ntH/ALh/pR4vHtDCS4CIm/NUb9pBpIcQO0IuDIjlolZNy/QzH/iWuIxk25pp+0Th3sqQHFpnLJEyCNY5rO1trjrGnKbd0+Ck7QxBfoDcjdPPcs2SLbp9GmHRY0NvurYlzm0wXubx3CN2ggBWO3MW99NueBL2gNB0AJg6WP8AJZvZDjSqF7muMsc2wMy4QNyeZiSQARUc4PaR2dWjUSdCkzxrkuPwWW+zoHQFn9YfwFItnsnR7OCX6QD/AFfZn/2aP+j+Sy3R7pTSwjiRSruJBEy0G7gTu0sEnpF0xGJp4ZjadUdRUa8lxBBytjsgCx70mGKSmn8DG1R0ba1OcXUIALsrAJ1uXix3LI9NMQ5lTDhoZmZWae17cHKHZfw8fBMu9I7TVNTqaxktMHLPZcTEjvhVW1+lArVm1W0qjSKrXmQHWADSBbWBZUhhlGSbQNqi86X4/NhgB1ZkgOB7Uy0jsiDvO+Fi8NVNOk+nLRnLCQZLzlc2wO6+48wrfEbfpvmaWI7UzZguVm8S09aXMbUDTucCXRbWBxWnBDjFxar5KS27JeLwcNDmunQREG+/VV73kETx/Win1do5KZtPjHLmqR+JzEWvO7RaMUW1sibov9n4j+rEcA75lRKTnBwIKawlXLSLC5suzBsHWZP1UYV3MMOEcjZQoO3RZSXyavZrqTj2mMJ3y0H5rc7HLQ0BkADQAQB3ALluC2g3eYK0+y9uBv4wR3j5rkeZ48pdG/BkSNrRqRtBh9rDOHk+fqrnaVfslc06O9KWvxFBpDh1LatN2aScturJMbwOe691q9odJaQFiT4H7Lj+R4c45Ixr4NmKUZe8h7RxlrjRY3bO2gJACkbb26XTEgcwR9Fj8ZjASbyu34XiNbkY/Iyr4CxOOJ3KE+tMpupVlNyu9GCRyZSbF5kEiUSuVHm4F0SAfBT9h9HKuKxFOhThr6ji1pqEsYCGudcwTo07kugzcZGb58VPpAxeLDfJkDWUqWShfM0XSj0VVtn4I4ivUouLcgLWF2Ylz2thstGaJmbGypNjvwRY5tRlU1oOQCS1wFyA4OlpgEi26N6rcZUfWp03ESQ03Jc6JM2k6pzBYUNLS5ons6y0g3m/A2vvuqzipabr8Flk47Q3ia9POQwvc0OOXtHT6jXcjqbRqGZeSDLcpjSBbRLqbIcDmYGkAAk3ZEtM5RN2jTjfRO1sGXf3YIbb1i25kmB+tynjElZXWmVriXbyEjqIM3g/NXLcHTsDTfJ4PPHS6PGbCAax4BGYgFpcc4kkCw1gCT8JVlSFuX2V+BaQ6Ghzs5DQN7s1ojv3jgrtuzG0CMx9Vo7IPrOgEucTBJknkPBdZ2V6NsK3C0ZaadVolxJkufIzBxnQmIjksv0v2FTp1W1G0mjrMwaC8/0dQtaKbi0O9RoJe61oF7rPLLuirnxezFVWuqAvc05AY0OUHWDulRn4gDRdJ6Vta+i2lnaHtDnEuE06mb1iHh0g5oIkXjy5ZVZ2+rNnEgDWJMRz3hRjlzL48qkVjnXHn4cVKq7SqNd2HubppF/NLcIaIvlAaJuYBdI7iXH9BRRhZuVpdPsamyU3bdf82p/kSv33iPzanlTUMYMJYwjeHxKrxh9Itsk/vzEfm1PKn9kh22a/5j/Kmm/2RnD4lJ/Y2c/h9kVD6/gNjv74r/m1P8iL971/zanmxNjBs5/BKOGZ7PzRUfr+A2B21K35tT3mhNO2lV/Nf7wSzhm8ERwjVNR+v4DYTsTNMgmSNbyfFMYV8OH63J12FA8dUmnRaDPDxVtUQ2S3VATz+Kk4Y5uw/KW8XmA3nOoHNT9rYmj+yYalRaA/+1qusC4hpptJtqf6Sb7ha8q49HuwHGvTfWpAh8dX1jM7Xg5w5wEwWtLSJvEm29Zsk4xg5Mnk/gl7H9FlLF0uswtcuHqltQBpL9/Vvsw5RJy3Nrwq7pF6OcVgcxzZ2tmHMa/KYuBIsCRNj7J5LveAwU0actDntDbuEOO/dp3cjxU7E4JtSGvuLWi2YEEOBOhBH6KRDJOSuyE6PKGC2vUpVTUntObluByP2Vzgek7iSarHVGBrpFMhrpixLiCA0b7LpXpK9HNN5bWw7WsqBxa8NaCaheWw94F3RpbSUz0F9GeGrYZj/wBpJeWOZVpgMlr5cHAg9oCdxAPNMahkf+Kcl8DYZpR1dI47jsU55MknvKr3tK3HpM6FU8BiKbKNUVOsY5zmtaB1ZBAAgOMTJN+CxlahoZ107lriklSFybkyPkKSWlO9SeKLq+aYUGspQSy1BBBOp4mOMc/iE5+2WMRMH+ShghG1wlUcUVotMBVDWiTECw/XJWdCmHHMNdBvtugFZzrB9u9OtxRboSlyg3tFXE1bMOX2i8tOm5sRfkQLfdXVHY1R7Jaw5TAJAJaXSR634dQPEBc/p7YeLhx5foqS/pfiS3L1rgLwBpfiFThIS8UvgG1OkNalVq0yymDTe5hlrp7LiOOq6di+jLcBkxFaqP6NrKvZBcQC5ga3L/EXRO7iuNV62Z7nvJc57i5xOrnOJLie8kqViNr1KhJfUc4kZSSSbRAHcNybOFqkMljtaO8Y/wBINHK4uPYBaBG90mGyBxF+EHQrIYnpqxxknO6o5uVrnEhuWxzAnsAyOZiSuYVca5xJJJnnwEfIAJvrYul+ghfoX2zc7U6WzUPakOIzQeyQ3McoGgBMeXNZ/H7RpPe54bBJtFjMyD3gQLKkNRJElXjiUehkcSRKZVJdbfc951Tj6t7frvUVr4sE410JjQ9aH5QDoTQcjzqtFh3MjlM50M6KCx5AtTMo5KKCx3q0ksKTmRFw4qCRJva8oUwBrlP/AHTl8QEDS/iTZJ0P/KsVZaYPC6nrGtJmzQLSP4hpE25ro3RvpLhsOKYLZFOepYT1j6b3Q6o9riM0Zs0A7ybmAuS065B5fqymYevm0sQNZ0AWbNic1t6K3R3rbXT0OoM6p3Vue9ocCYqinIzGNOV7a344zpn6U8Z+0u/Y8Q6nRawAjq6RBeCc852uM6DWDlWFoYqqHtLptMa6b/opdN+ZxcYAc4SI9XQT3mJ/UpGODxduws6bS20K1GgMbiXVXOZVFapTDaeQuc0MDWtaDPqzPArDdJ8VTp5+xmmoZcC5hLpJIGXT1dOBKhsxROVwfcCd4EaTHdA8uCqekOLJBb2gHEOy6jMCZLTu1Pml4sTeS2W5GnxG1GV2Vny1r6lFjSWgZmUgGgtBOonUcgss/Z+em6oXAZG+qOIIJmeId8FNwFdrGtdAfLGTpbSbaTb5o6+NDqb/AGZcMtgIDWtDQfdmeadji8baiRZnKgAjW4v33mEgqdiqOmh1Mj1YmdFFY20WvbgFuiyexgo0MqCuQNBKBQQQQHKEoIIAMORhBBABBqMkIIIAMuSUEEABrUoo0EEhtCWCggoAAKUAggoAASgggoLBhLCCCgELATrGBBBLkyw7+ytO4InbKaQYsfFBBJc2hnFMiYrZT2axA57kjDVmsuP8QP60QQWiLclsVKKRcYTaYcAI0Si0HTfc877/AAEIILLNKL0KUn0RT2TInsQOUHceI3Jh1XOQTbsyY4iQggnR6sgkvo5ZkwdTvEAE/fzKaqU4c0/hFiNbCJPeYQQVE2CFtpNzTJO7gLaiBpIjTgmjSYWaX1P68kEFNsZEYFJp3/CUEEE2yx//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052" name="AutoShape 4" descr="data:image/jpeg;base64,/9j/4AAQSkZJRgABAQAAAQABAAD/2wCEAAkGBhMSERQUEhQVFRQUFBcWFRcWGBQVFBYUFxYVGBYXFxcXHSYfFxojGhUUHy8gIycpLCwsFR4xNTAqNSYrLCkBCQoKDgwOGg8PGi0kHyQsLCksKSwpKSwsLCwpLCwpLCwsKSwpLCwpKSwpLCwpLCwsLCwsLCkpKSksLCwsKSwsKf/AABEIALcBFAMBIgACEQEDEQH/xAAcAAAABwEBAAAAAAAAAAAAAAAAAQIDBAUGBwj/xABHEAABAwIDBAYIAwQJBAIDAAABAAIRAyEEEjEFQVFhBhMicYGRBzJSkqGxwdFCU/AUFWLhIyQzQ4KistLxF3KTwhZ0JVRj/8QAGgEAAgMBAQAAAAAAAAAAAAAAAAMBAgQFBv/EACkRAAICAgIBBAICAgMAAAAAAAABAhEDIRIxBBMiQVFxgaHRMmEzscH/2gAMAwEAAhEDEQA/AOIoJLUpAAQQQQAEcokYCADRIIIACNBBABBAI0EABGiRhAAhABLARhqAEhqGVPCmkliAGyEmE4QklACSESUUkoAJGiRoAJBBAIAACJGggAsqCEowEAEgjIRIABCKEaCAAggggAgEaCCAAggpmD2RVqxkYY9o2b5lAEOEpTsZsGvSEvpuj2m9pvfLdPFQAgAI0EEAEjQRoAJGUEEABKARIwEAKAT1NgTTQn6TUAS6GDzBRcYQx2WJ4960WxmZhG8ceCoekmDfSxL2vdTceyQ6mczC0tBAB4iQCNxBQVTIRqhIL0lCEFgZkESVCACRJUIigAkAjCCACQCOEEAEgjRFAAQKsMBsGvWvTpuLfaPZb5nXwVnU6C1w2c1Mu3tkj/MRdQ5JE0zNoKVjNl1aX9pTc3nqPMWUVSQBBGggA20idyfbg+J/XenM5nUR+tyscHTGjtIMk8OfAKrdAM4PCjMIaSdREkrf9H9hVXCXNgRvgmeYGirsBVY2LNA5cFrMFtZgaMozHuyhJWS2WcVQk7Oe3VvldQMb0bw9b+0pNJ9oDK/3m3Vu7ajzeAB3W804zaAPrNHgmLIJ4fTMLj/Rg03oVSDubUEjuzC48iqv/pnjONH3z/tXVGQbt0VpsuiDIJImOH1CYQpPo4yPRfjONH33f7Utvoqxh/HQ96p/sXdxgI/E74fZLbhRxd5qLJ5M4ZT9EeLOtSgO41D/AOqlM9DeJOtal4NqH6Lt7cMOLveKcFBvP3nfdRZNs4TtD0RV6VJ9TrmOyCYyPE3G/cqTCdDaj5mrTYGiSXTF16K2jhWupuF4i4kmWwQ7XkSe8Bc52Rgurq1WuE5HR32d9wlSm1JIaloxrfRvV/Op+677o/8Ap/Ubd2IptmALOHakRF9ZC6IGJdNgvInskeaj1GQYvDdDK7R/btJ0nKeITGL6BZndus0FxtIMk7wL/JbzIltaLyJkR3XB+ir6sieCObu9Fz/z2j/A7/ckf9NXDs/tDAXRAymSAdwzdy6RkR5RBEXMX7ifuo9WRfijmp9Fz/z2+4fumqvo4cJ/rFMuDS7LlMwOUyullqbxDBkNr3M/4SIQssg4o5hsLoFUxNYUxUDZBJORzogWtI1Wjd6EK3/7A/8AC/8A3La+jrY+VvWOF33/AMA0HiQPddxW56tvD4lWllaeiIRtbOGu9Clcf37f/G8fVMv9DWIH98z3Ki7qaLT/AMn7pt+Gbz94/dU9aQz00cId6IcQP72n7tT7JB9EuIn+1peVT7Lu5wTTx9533TGKwzGtNyTFu0T9VHrsn0kcXwXorvNatIG6m2CfF0x5LQYPolhqF2Umk+07tunkXaeC1D8K72XeRUV+NDbBozDUnj3Ks8zSCOOyIMG52g87JZ6PmLug91k3UxlR5sfKwQ/fNRtnXjjr5hI9VjeCK3GbHqN3Zhy+2qzmO6PUX+tTAPFvYPjGq27dsMdrLfiPghXYx4kw4fremxyspLGcuq9EGz2XujmAfigtZjsLDyGgxu1KC0c39ieJz2hSGouPCfCVMp3AsZB8Ad41UPD6AGwndY6K2wlA232t3fW6ezO2S8Ha5sN4sNOa0mBqCAQ4EcjIKxuIxJLuyRz7JBm/H7K72AHOhhkEaaz8EtxJTpGwZjuxljdE/reksKXQ2M8C58h/NKdhHt3SOWvl/wAqGmybJ2y9oupmNWnUcOYV3R2ix5iCOB1+SzVMKx2f63gUK+gf2XvWnj80M5mZ+aiSZt8pSof+gfumUhdslgnj80WGxXag8DHDmm2Hiqk4ohztdTEazO5VnotF2aB+0WDVw+azuLoNzuLbzF+I3fCB4IMaTc6/Ad3PmlEJDdjCPlUhrGZb+tB3nXcfpHNKYQBcA3G4Gwmb+SVmbawgGSIF7k+t5CIVgE9XT7N9xza3MWIvxnhuRtbTnlnO9127h9fBOGo2HQNdLC1vv80HVBJIAuCNND8foqtlkNBjIEm8idbibjyj4ontZNtJbvcNxzSbxdO0qgAIjWZsLiIAndGv6lK61sgxppZo/CBG+b3v5KLLEOq0SY03Jt1ObcVOD28LZpAjdvBvfh4JiFRv6LIucFiqdJgGYCw8BYAHd/MlSamLBaYM7vFZ4hJZWLJANjuO48jvGqqpWy1a0aGlXkTvvKTUqqDs9/YPefolPDibEeRn5q0kEWyR18b0VbGtY3NEncNB3kqE9jxrbw/mmsW6WHw+aU19DE38iNobcc5sNGWdTMmOXBUL3KRUcmHUXOs0d50AS0i7ZH/aC0yDdRa2ILiSTcqxfsoD1nx7rR/mUepsYH1XyeAcw/CJV6RXZXGol09q5W5Ym+spGKwb2a346g+RUCqVPGiLH2bazCcpFyPEEj6IKqoVAC8cHn4hp+qC0cUKcjPYIE3zb03ise67QbEn4braqPTqxeSD5+SkMwxcDIMneBpoY5LYZaF7LcSYaTeZ3wLXv5d61exi4PM2gRaxHed9lQYLBQ6M4FtBY8brT7PqZfZeQZNjB4A30hIyukXx05F5RptGWc2jiIO/+ZVrsyqXZpmABqZ4qi/aoDZj1Z/FeSbC/irrYb5pvPOPIfzScbfqVfwasiXp3XyG0Kfs8XPd9VDa1T8ALnwT49mKXRNOnj9FV7KxL3VGhzibE62VnXdDCeTj5Aqo2Bis9TuadwHDgETfvirGY17JOjQBUDjLj3O+RWgWeZqe77q2QTj+SYFKoUmZZc0HtR8lECltMUieaV1bGD/7JT9geQSThqY/APdCisxJP1Tr323/ABWSHlOTpjnjpWPGnS9ke5/JBtKl7Dfc/kkgg6/VLq1mhobAkuBJvMaW4BWjn5OgcKQl7KIjsD3P5I+rpewPdH1Qcxv6lNPb2mjcZVI57ZLjQtzaQ/ux7rUVJtImAweLW804MKCo+Np9WWkb5+SmGXlJIGqVkGtVAJ71Dr4m/iPr91GxGI7R7z81ExGI+bf9QTOOw5Gs2Y7snv8AonsVWyNLoDo3OEi9p8JnwVTsvFRPgpmPxI6p0HQT8Qr5EEGFRA7JztcXCSBPYsbHn3I8SOw7uKrNn4sl9zOh+MfVWOIqgB07xHmEhbSGlQ9Lw4kPHEfRNucITuCcMx7lS9jK0FT2W57ZEHszoDulTdnbEbUpNdmMPE6Uz82krK7X6c0cJUFFtI1C1resd19SnDiLgNEjSFqujVOnVwlOrmqQ6R2alQNF7eqYFjyVJRlGNspeyk2ph8udhJOUuaCbmIBCzLytVtlrW1nta7MOy4drMbggyTc3BWUetEdxRVmf2xiHMqdkG4BtxuPogp+LwwcZ5R8SgnqaoW0zJ0latqghoiCZOWbRxuq2lQn9X8FabPpFoJM5dIIFzzPdC1mWRJ2Xgh6wlpOjYkd8HzsVq9k0Kb4uXRzjluVNSwwIBu4EQAZGotIMkCwur3BFrB2o+APmlzKxlsuv/jeFeZLqum6rWA8ADCssHg6VGkWUy6CZ7TnvMmPxPk7lVUtq0/0QpLNq0+I82pPuvo0tqqslgKXgzE94Vc3aLOI8wp2AxDXB0EGDeDMWCbjTvYjI9E6thRUZDiQN+VxYdCIkbrpnZ2w6VF2ZhdMEdqo9wjuJhPCoE42oE7im7Fcn0OvNj3FZ+nr4D5hXdWqA033H5LODFjrC3g1h8HOI/wDVJyvaQzGtMsgU/XrhlAvdo2XHuAJPyUE4nkk7UxBOFc1ti4OaCToS10FL+H+C9i2/spp1nvfDHgPNw9zhu7OaRYARCfwtFzKTTUa5ueHtBOaGO9W9oP8ADeARdctwW23MxBcRJBIAIaQHA2JE3AMmOMXXTnbSfVFBjhAc5tMAkktbBFydT2VzJJ4mv9/6RpUW+yayTofgEdas/KG55GcWgWcJ/UKqZ0lp0bvpgge0SB8Cm9qYutihTrU5p0nHqmMDi6buBdNt7SB4qsMjVN/9L+iZRT0iYceZIDiY/hCMYwy29weAt4Ss5hqz2vqNJvA7VgLgGb+CTjcQWhrqbgSXta4TYTvB3aKsZzuv/F/QJKjoGzml5jOQeTGH5lNdK9nupspudUzS8tjK1sdkn8Pcq7o/to5GvEZh63Ijj8/FUnSvp26rEAZetsASQQGEB/KeAV/GnUvcv4DItaK/E1e0e8/NRK9Wx8PgQq6vtolx7I1nUqPX2qSHS38J3roclYvizZUK0BPOqh7S1xsbEXHxCrHYodWx3tAGO8JobSaP+QmNWrRCdMtsPs6k1wc2xH8VX73UvG1uyTrp9FRM2w0bviEuptthaWwbgjcszjKzQpKhYqy0IUcTlMlVjMW8Ds0nPHEB0fAJFXGVvyH+6/7LPOMuTobGSrZYYnGUzPYEnflaoD8RT3sEcIbChVcRW/JcPB32USpXq/lkeBTIxn9lZOP0T3Y5o9VgHcAPkob64J7yfiVDfUqeyfIpAqP9k+RT1FiW0SSUaiy/2T5FGrcQsosKQTpy105rSYLDQwlpJgGNOdxZUOz8NdpHfxWpwlOB9FplIycbI+Hw4NUXDd0ag6cdbfNbjYJpU9ajBI0kfL4pWwNiiqWWEktaP+4g624Bbij0WdTbJyQ0TY7h3tSckpNaQ3DjSlbZVUNoUPzWebfupVPEUXWbUaTwBB+qucLs2QDlsQCPV0KibUwwAEDedwWFzlHbs3JRlpFfUcz2v15qNTFN7jIa6LAkA9+qRiGQouAd2j3u+y2+PNy7MeeKi1RPOEp+wz3W/ZGMJS/LZ7rfsmW0g54Y1kudoBrvP0Kdr4Q0zD2FpiYNrfoLYjIwxhqX5bPcb9lWYzo9keKomXsDSPww14IIG71ip1F8uA5haR+Dz1cp0FJv+q65/l5HCUUjRgScXZiHUFWdLmv/AGYMYcpztJc4uY0Nv+McbCOa6hU6Ls1krI9McNkpGkcuR5ABO62aCPO6tDI74z1omUV2jmP/AMZrntB1CTfM1z3SeMhqeOzcZbNi4i4vWMEbxbW581Z7JwfVMILSbk6TyHhClF/8J8kxKD7RDlL7M9tHYeKpNaa+ILWOMNLmvIcYze1wE6bkhlDFZGhuOdkBlrQajWtMm4GaxufMq46T4x+JpMpuEBjw4GORbx4FQsI8MAaG2GilxjekQpOuys/dFZgMYkNB1y5hPeAbosRsbEsDTUrFocezmm5iRYEq/wCuadQmNsTiBTa4dlhkRMuMRHcrVGrohN2VFPB4gDs4m3J1Ro8k2cBUDmy9pvoMxJ+HNWgpuFhTdA07JTmEYC4DLDnENkgiAfBK9nyMtkfEbLIAJIk/hElwjedw80dHYpfYi0GTpA333WXTuj/QOnVZmqOJzRpFoJ3qftTopTo03ZdBTfrHslcrLmcblG+N1ZrhXT7MXtnZH7OxgaIa23wsZOuiqRiGjUgeLfutf0xpzg6DpnsUz8B91hBr4fVbcGRzx2xUlUtFzhcZT3vaP8Tfur3Zzmvu14dGsFpg+az/AFPV0jUIMAA7ovp81f7KOYA8QD53XM8rLUeUTfhjumHhm02lzZktcRv7/ZR4l1ON/wAf9qbwtCcRiBwc0+bZT+JwsR3hczJmfPs1xha6Mxi9p09zK3/jq/ViqMTtBvs1Pcf9lqNrvDHjMWhpB9YkGQRpHeqPFUwXAWhwJBk7u+F1cE00nRjy6dFFVxw9l/ulR3Y8Tdrh3iFd1tmjKXTIESNNSBx5rPbWblcOTnD7fJdPFKMtIxSVbH/3hyKCqTVQT+BSyds8jO6NAAB/mKvKNwsxs2pJcTx+gWmwRktHMfMK2TUheNaN/wBH8fSoOpvrODKYqkl26Q2G+boHitNiOlra9UtoVWOpEAWy3n1tbrD9XTexjKoa5sl0ESLEQY5FTKFI0KjQ6hTosFSrUDxkkk04ixtIcD3yqu3ik0Tr1FFlnTxeMAEYgtEw0Z8PEXgAnkFrdo0+y3jBnvsuUDFsqVadOpnLOtblygENOcXNtNRfcV1nabtO76rleVOaj7v0acUYqa4maxrVVbNdc/4v9Ss9oPVPsmpr3fVbfCdwbKeYvei72JiGtxlMvcGgB1zYXa8fVSulmOY+s0scHAUwJBkTmco3RV4OOHKm4/L7oummJBxHZIIFNosZEy+V010c+XyVtGt2m94V/U20GVi7/wDnTHjMrImtvUXFbQl7u9o8gsHl4+c1+B3jyqL/ACbE9L3da4z2S3KGzYRvHNUnSDage+m9xAAdmMmAAGO1O5UFfGkJplbrqlNkkSTpM+q7glOCim39Dk70bPAYsva4OqZadJrnOcBMFuo0kql27j2uaMj87OtaJgtnwIneio4ZmHs55MiC1xc6Z5ElVHSjFNFJoYOy59zECY0XOxOPNVY6XTNLSqNa7KDSDnCIBYCQdypOkuHFNmGcGthz2zAaCbAkHLqO9R+iGBFSvlNwxhe3d2g9t+65Q6XYR7H4Fwnq6nVMJmQKmYHst3HLJmNw7loxP3pWVmqXRZF4Di4BrQ3LfKGwbmbjlMqt2rtSKlN8g/0kueCCSYk6b1oNrYYNxLqTnOeTTb2nZcx/tJktAGnALKbcwrWGiGiGmtBFyLtPHklY9y7ZZ9GowGPNQBzKhLToQbc030q2b1dDrMzHHPTcQ3VpL4h2+YI+KY2RhRRpuLiAHPLmyQNQLX4kE+Kptt7Vpvw5FN+btyR6pZ/SAkFsRq43m8zdKxx9+totLosm9NKlOiWMcQXNIkWIkm44FSqPTR9SkGPOaGFsm5PYIk81zmti7hKpY+CL7/oU6XiRa/dkrJ8nQ9tbRFTAUeVNg8iFlW6juP0SW7RzYMCdG/Jyh4fGglvj9Fqwx4wa/IuW5I1WNfmwLhDrUh+FwbaPxRB0Vr0bM0qZ/gb8lXYnpDhv3c6l1jTVNMty7w4Hfw0+KldDqs4ekf4PqVyfNTWD9m3x/wDk/Ra4Kl/XK44spO+BCnYzD2UTBO//ACDhxwzT5Pj6q2xwELhZX7o/hG2MqfEy+2GHO0tYXnK/TL2bNOY5iLdmLSe0FkX493WU3PbIDnNhsCZERc6yFoemGLDKbXl2UAiTJFi0iDHEwsNV2tRFakc0tzBr4Ew0ubLjOsCT4L0vgQcsKZzvKfHIXWO29Syvpim5riCLlkSDvgrLdIHdr/E0+bR903jsaOuJBDhe4MtLpMOEboJUXamJziR7LfNp/kurjw8ZJoxc200RS9BM5kFtoTZJwFSPM/Oy0OzcYA4TuMrKYetCn0NowVWceREZUzomHxVF93Mk84P1V7s5mEMZqLT3tH3XM8Bt0TB8DuK0GytvNnLIndJXMz48lOmb8WSDe0dTweAwMD+gZMz6ql7T2gHOtwi/isJgelDAxrsw1gie/wCyVtbpEWOp1AQ6i8BpuAWPJ7LuLmmYPCAeK4jxZ3Km7RsjHFF8kW20MRY+KqNlVrHuH1UXH9IaUOHWNmDv5Ks2dt6kWwHCbW00716Lw4NQZzPLmnNF3iSCZkg6Wc4fIpljg0ED4mVWt2zTcC4OBA1TdDagfI0LSQRN7b+YK6COfLey0q4jsn9bwqk4ntH/ALh/pR4vHtDCS4CIm/NUb9pBpIcQO0IuDIjlolZNy/QzH/iWuIxk25pp+0Th3sqQHFpnLJEyCNY5rO1trjrGnKbd0+Ck7QxBfoDcjdPPcs2SLbp9GmHRY0NvurYlzm0wXubx3CN2ggBWO3MW99NueBL2gNB0AJg6WP8AJZvZDjSqF7muMsc2wMy4QNyeZiSQARUc4PaR2dWjUSdCkzxrkuPwWW+zoHQFn9YfwFItnsnR7OCX6QD/AFfZn/2aP+j+Sy3R7pTSwjiRSruJBEy0G7gTu0sEnpF0xGJp4ZjadUdRUa8lxBBytjsgCx70mGKSmn8DG1R0ba1OcXUIALsrAJ1uXix3LI9NMQ5lTDhoZmZWae17cHKHZfw8fBMu9I7TVNTqaxktMHLPZcTEjvhVW1+lArVm1W0qjSKrXmQHWADSBbWBZUhhlGSbQNqi86X4/NhgB1ZkgOB7Uy0jsiDvO+Fi8NVNOk+nLRnLCQZLzlc2wO6+48wrfEbfpvmaWI7UzZguVm8S09aXMbUDTucCXRbWBxWnBDjFxar5KS27JeLwcNDmunQREG+/VV73kETx/Win1do5KZtPjHLmqR+JzEWvO7RaMUW1sibov9n4j+rEcA75lRKTnBwIKawlXLSLC5suzBsHWZP1UYV3MMOEcjZQoO3RZSXyavZrqTj2mMJ3y0H5rc7HLQ0BkADQAQB3ALluC2g3eYK0+y9uBv4wR3j5rkeZ48pdG/BkSNrRqRtBh9rDOHk+fqrnaVfslc06O9KWvxFBpDh1LatN2aScturJMbwOe691q9odJaQFiT4H7Lj+R4c45Ixr4NmKUZe8h7RxlrjRY3bO2gJACkbb26XTEgcwR9Fj8ZjASbyu34XiNbkY/Iyr4CxOOJ3KE+tMpupVlNyu9GCRyZSbF5kEiUSuVHm4F0SAfBT9h9HKuKxFOhThr6ji1pqEsYCGudcwTo07kugzcZGb58VPpAxeLDfJkDWUqWShfM0XSj0VVtn4I4ivUouLcgLWF2Ylz2thstGaJmbGypNjvwRY5tRlU1oOQCS1wFyA4OlpgEi26N6rcZUfWp03ESQ03Jc6JM2k6pzBYUNLS5ons6y0g3m/A2vvuqzipabr8Flk47Q3ia9POQwvc0OOXtHT6jXcjqbRqGZeSDLcpjSBbRLqbIcDmYGkAAk3ZEtM5RN2jTjfRO1sGXf3YIbb1i25kmB+tynjElZXWmVriXbyEjqIM3g/NXLcHTsDTfJ4PPHS6PGbCAax4BGYgFpcc4kkCw1gCT8JVlSFuX2V+BaQ6Ghzs5DQN7s1ojv3jgrtuzG0CMx9Vo7IPrOgEucTBJknkPBdZ2V6NsK3C0ZaadVolxJkufIzBxnQmIjksv0v2FTp1W1G0mjrMwaC8/0dQtaKbi0O9RoJe61oF7rPLLuirnxezFVWuqAvc05AY0OUHWDulRn4gDRdJ6Vta+i2lnaHtDnEuE06mb1iHh0g5oIkXjy5ZVZ2+rNnEgDWJMRz3hRjlzL48qkVjnXHn4cVKq7SqNd2HubppF/NLcIaIvlAaJuYBdI7iXH9BRRhZuVpdPsamyU3bdf82p/kSv33iPzanlTUMYMJYwjeHxKrxh9Itsk/vzEfm1PKn9kh22a/5j/Kmm/2RnD4lJ/Y2c/h9kVD6/gNjv74r/m1P8iL971/zanmxNjBs5/BKOGZ7PzRUfr+A2B21K35tT3mhNO2lV/Nf7wSzhm8ERwjVNR+v4DYTsTNMgmSNbyfFMYV8OH63J12FA8dUmnRaDPDxVtUQ2S3VATz+Kk4Y5uw/KW8XmA3nOoHNT9rYmj+yYalRaA/+1qusC4hpptJtqf6Sb7ha8q49HuwHGvTfWpAh8dX1jM7Xg5w5wEwWtLSJvEm29Zsk4xg5Mnk/gl7H9FlLF0uswtcuHqltQBpL9/Vvsw5RJy3Nrwq7pF6OcVgcxzZ2tmHMa/KYuBIsCRNj7J5LveAwU0actDntDbuEOO/dp3cjxU7E4JtSGvuLWi2YEEOBOhBH6KRDJOSuyE6PKGC2vUpVTUntObluByP2Vzgek7iSarHVGBrpFMhrpixLiCA0b7LpXpK9HNN5bWw7WsqBxa8NaCaheWw94F3RpbSUz0F9GeGrYZj/wBpJeWOZVpgMlr5cHAg9oCdxAPNMahkf+Kcl8DYZpR1dI47jsU55MknvKr3tK3HpM6FU8BiKbKNUVOsY5zmtaB1ZBAAgOMTJN+CxlahoZ107lriklSFybkyPkKSWlO9SeKLq+aYUGspQSy1BBBOp4mOMc/iE5+2WMRMH+ShghG1wlUcUVotMBVDWiTECw/XJWdCmHHMNdBvtugFZzrB9u9OtxRboSlyg3tFXE1bMOX2i8tOm5sRfkQLfdXVHY1R7Jaw5TAJAJaXSR634dQPEBc/p7YeLhx5foqS/pfiS3L1rgLwBpfiFThIS8UvgG1OkNalVq0yymDTe5hlrp7LiOOq6di+jLcBkxFaqP6NrKvZBcQC5ga3L/EXRO7iuNV62Z7nvJc57i5xOrnOJLie8kqViNr1KhJfUc4kZSSSbRAHcNybOFqkMljtaO8Y/wBINHK4uPYBaBG90mGyBxF+EHQrIYnpqxxknO6o5uVrnEhuWxzAnsAyOZiSuYVca5xJJJnnwEfIAJvrYul+ghfoX2zc7U6WzUPakOIzQeyQ3McoGgBMeXNZ/H7RpPe54bBJtFjMyD3gQLKkNRJElXjiUehkcSRKZVJdbfc951Tj6t7frvUVr4sE410JjQ9aH5QDoTQcjzqtFh3MjlM50M6KCx5AtTMo5KKCx3q0ksKTmRFw4qCRJva8oUwBrlP/AHTl8QEDS/iTZJ0P/KsVZaYPC6nrGtJmzQLSP4hpE25ro3RvpLhsOKYLZFOepYT1j6b3Q6o9riM0Zs0A7ybmAuS065B5fqymYevm0sQNZ0AWbNic1t6K3R3rbXT0OoM6p3Vue9ocCYqinIzGNOV7a344zpn6U8Z+0u/Y8Q6nRawAjq6RBeCc852uM6DWDlWFoYqqHtLptMa6b/opdN+ZxcYAc4SI9XQT3mJ/UpGODxduws6bS20K1GgMbiXVXOZVFapTDaeQuc0MDWtaDPqzPArDdJ8VTp5+xmmoZcC5hLpJIGXT1dOBKhsxROVwfcCd4EaTHdA8uCqekOLJBb2gHEOy6jMCZLTu1Pml4sTeS2W5GnxG1GV2Vny1r6lFjSWgZmUgGgtBOonUcgss/Z+em6oXAZG+qOIIJmeId8FNwFdrGtdAfLGTpbSbaTb5o6+NDqb/AGZcMtgIDWtDQfdmeadji8baiRZnKgAjW4v33mEgqdiqOmh1Mj1YmdFFY20WvbgFuiyexgo0MqCuQNBKBQQQQHKEoIIAMORhBBABBqMkIIIAMuSUEEABrUoo0EEhtCWCggoAAKUAggoAASgggoLBhLCCCgELATrGBBBLkyw7+ytO4InbKaQYsfFBBJc2hnFMiYrZT2axA57kjDVmsuP8QP60QQWiLclsVKKRcYTaYcAI0Si0HTfc877/AAEIILLNKL0KUn0RT2TInsQOUHceI3Jh1XOQTbsyY4iQggnR6sgkvo5ZkwdTvEAE/fzKaqU4c0/hFiNbCJPeYQQVE2CFtpNzTJO7gLaiBpIjTgmjSYWaX1P68kEFNsZEYFJp3/CUEEE2yx//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2054" name="Picture 6" descr="http://marmarisguven.com/images/kas/2560.jpg"/>
          <p:cNvPicPr>
            <a:picLocks noChangeAspect="1" noChangeArrowheads="1"/>
          </p:cNvPicPr>
          <p:nvPr/>
        </p:nvPicPr>
        <p:blipFill>
          <a:blip r:embed="rId4" cstate="print"/>
          <a:srcRect/>
          <a:stretch>
            <a:fillRect/>
          </a:stretch>
        </p:blipFill>
        <p:spPr bwMode="auto">
          <a:xfrm>
            <a:off x="467544" y="404664"/>
            <a:ext cx="6432610" cy="4725144"/>
          </a:xfrm>
          <a:prstGeom prst="rect">
            <a:avLst/>
          </a:prstGeom>
          <a:ln>
            <a:noFill/>
          </a:ln>
          <a:effectLst>
            <a:softEdge rad="112500"/>
          </a:effectLst>
        </p:spPr>
      </p:pic>
    </p:spTree>
    <p:extLst>
      <p:ext uri="{BB962C8B-B14F-4D97-AF65-F5344CB8AC3E}">
        <p14:creationId xmlns:p14="http://schemas.microsoft.com/office/powerpoint/2010/main" val="2235580404"/>
      </p:ext>
    </p:extLst>
  </p:cSld>
  <p:clrMapOvr>
    <a:masterClrMapping/>
  </p:clrMapOvr>
  <p:transition spd="slow" advClick="0" advTm="15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28599"/>
            <a:ext cx="8136903" cy="6314852"/>
          </a:xfrm>
        </p:spPr>
        <p:txBody>
          <a:bodyPr>
            <a:normAutofit/>
          </a:bodyPr>
          <a:lstStyle/>
          <a:p>
            <a:pPr algn="just"/>
            <a:r>
              <a:rPr lang="tr-TR" sz="2800" dirty="0"/>
              <a:t> </a:t>
            </a:r>
            <a:endParaRPr lang="tr-TR" sz="2800" dirty="0" smtClean="0"/>
          </a:p>
          <a:p>
            <a:pPr algn="just"/>
            <a:endParaRPr lang="tr-TR" sz="2800" b="1" dirty="0"/>
          </a:p>
          <a:p>
            <a:pPr marL="457200" indent="-457200" algn="just">
              <a:buFont typeface="Wingdings" pitchFamily="2" charset="2"/>
              <a:buChar char="Ø"/>
            </a:pPr>
            <a:r>
              <a:rPr lang="tr-TR" sz="2800" b="1" dirty="0"/>
              <a:t>Marmaris Ticaret Odası kan bağışında bulundu</a:t>
            </a:r>
            <a:r>
              <a:rPr lang="tr-TR" sz="2400" b="1" dirty="0" smtClean="0"/>
              <a:t>.</a:t>
            </a:r>
          </a:p>
          <a:p>
            <a:pPr algn="just"/>
            <a:r>
              <a:rPr lang="tr-TR" sz="2400" b="1" dirty="0"/>
              <a:t> </a:t>
            </a:r>
            <a:r>
              <a:rPr lang="tr-TR" sz="2400" b="1" dirty="0" smtClean="0"/>
              <a:t>      </a:t>
            </a:r>
            <a:r>
              <a:rPr lang="tr-TR" sz="2400" b="1" dirty="0"/>
              <a:t>MTO ve Kızılay ortak bir çalışma gerçekleştirdi.</a:t>
            </a:r>
          </a:p>
          <a:p>
            <a:pPr marL="457200" lvl="0" indent="-457200" algn="just">
              <a:buFont typeface="Wingdings" pitchFamily="2" charset="2"/>
              <a:buChar char="Ø"/>
            </a:pPr>
            <a:endParaRPr lang="tr-TR" sz="2400" b="1" u="sng" dirty="0" smtClean="0"/>
          </a:p>
          <a:p>
            <a:pPr marL="457200" lvl="0" indent="-457200" algn="just">
              <a:buFont typeface="Wingdings" pitchFamily="2" charset="2"/>
              <a:buChar char="Ø"/>
            </a:pPr>
            <a:endParaRPr lang="tr-TR" sz="2400" b="1" u="sng" dirty="0"/>
          </a:p>
          <a:p>
            <a:pPr marL="342900" lvl="0" indent="-342900" algn="just">
              <a:buFont typeface="Wingdings" pitchFamily="2" charset="2"/>
              <a:buChar char="Ø"/>
            </a:pPr>
            <a:r>
              <a:rPr lang="tr-TR" sz="2800" b="1" dirty="0"/>
              <a:t>Ramazan ve Kırtasiye yardımı</a:t>
            </a:r>
          </a:p>
          <a:p>
            <a:pPr algn="just"/>
            <a:r>
              <a:rPr lang="tr-TR" sz="2400" b="1" dirty="0" smtClean="0"/>
              <a:t>     2009-2013 </a:t>
            </a:r>
            <a:r>
              <a:rPr lang="tr-TR" sz="2400" b="1" dirty="0"/>
              <a:t>döneminde ramazan paketi (2.000 kişiye) </a:t>
            </a:r>
            <a:endParaRPr lang="tr-TR" sz="2400" b="1" dirty="0" smtClean="0"/>
          </a:p>
          <a:p>
            <a:pPr algn="just"/>
            <a:r>
              <a:rPr lang="tr-TR" sz="2400" b="1" dirty="0"/>
              <a:t> </a:t>
            </a:r>
            <a:r>
              <a:rPr lang="tr-TR" sz="2400" b="1" dirty="0" smtClean="0"/>
              <a:t>    öğrencilere </a:t>
            </a:r>
            <a:r>
              <a:rPr lang="tr-TR" sz="2400" b="1" dirty="0"/>
              <a:t>kırtasiye yardımları (3.200 kişiye ) </a:t>
            </a:r>
            <a:endParaRPr lang="tr-TR" sz="2400" b="1" dirty="0" smtClean="0"/>
          </a:p>
          <a:p>
            <a:pPr algn="just"/>
            <a:r>
              <a:rPr lang="tr-TR" sz="2400" b="1" dirty="0" smtClean="0"/>
              <a:t>     </a:t>
            </a:r>
            <a:r>
              <a:rPr lang="tr-TR" sz="2400" b="1" dirty="0"/>
              <a:t>odamız  tarafından ihtiyaç sahiplerine ulaştırıldı</a:t>
            </a:r>
          </a:p>
          <a:p>
            <a:pPr marL="457200" lvl="0" indent="-457200">
              <a:buFont typeface="Wingdings" pitchFamily="2" charset="2"/>
              <a:buChar char="Ø"/>
            </a:pPr>
            <a:endParaRPr lang="tr-TR" sz="24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596238"/>
      </p:ext>
    </p:extLst>
  </p:cSld>
  <p:clrMapOvr>
    <a:masterClrMapping/>
  </p:clrMapOvr>
  <p:transition spd="slow" advClick="0" advTm="15000">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5472608"/>
          </a:xfrm>
        </p:spPr>
        <p:txBody>
          <a:bodyPr>
            <a:normAutofit fontScale="85000" lnSpcReduction="10000"/>
          </a:bodyPr>
          <a:lstStyle/>
          <a:p>
            <a:pPr lvl="0"/>
            <a:r>
              <a:rPr lang="tr-TR" sz="3200" b="1" dirty="0" smtClean="0"/>
              <a:t>TOBB </a:t>
            </a:r>
            <a:r>
              <a:rPr lang="tr-TR" sz="3200" b="1" dirty="0"/>
              <a:t>Başkanı Rıfat </a:t>
            </a:r>
            <a:r>
              <a:rPr lang="tr-TR" sz="3200" b="1" dirty="0" err="1"/>
              <a:t>Hisarcıklıoğlu’na</a:t>
            </a:r>
            <a:r>
              <a:rPr lang="tr-TR" sz="3200" b="1" dirty="0"/>
              <a:t> makamında ziyaret</a:t>
            </a:r>
            <a:endParaRPr lang="tr-TR" sz="3200" dirty="0"/>
          </a:p>
          <a:p>
            <a:r>
              <a:rPr lang="tr-TR" sz="3200" dirty="0"/>
              <a:t>Yönetim Kurulu Başkanımız Mehmet Baysal ve Yönetim kurulu üyemiz Ali Kansu 27 Mart 2012 Salı günü Türkiye Odalar ve Borsalar Başkanı Sayın </a:t>
            </a:r>
            <a:r>
              <a:rPr lang="tr-TR" sz="3200" dirty="0" err="1"/>
              <a:t>Rifat</a:t>
            </a:r>
            <a:r>
              <a:rPr lang="tr-TR" sz="3200" dirty="0"/>
              <a:t> </a:t>
            </a:r>
            <a:r>
              <a:rPr lang="tr-TR" sz="3200" dirty="0" err="1"/>
              <a:t>Hisarcıklıoğlu’nu</a:t>
            </a:r>
            <a:r>
              <a:rPr lang="tr-TR" sz="3200" dirty="0"/>
              <a:t> Ankara’da makamında ziyaret ettiler.  </a:t>
            </a:r>
          </a:p>
          <a:p>
            <a:r>
              <a:rPr lang="tr-TR" sz="3200" dirty="0"/>
              <a:t>Baysal, Marmaris Ticaret Odası tarafından hazırlanan Marmaris Stratejik planı ve Marmaris Bal Evindeki gelişmeler hakkında detaylı bilgi verdi.</a:t>
            </a:r>
          </a:p>
          <a:p>
            <a:r>
              <a:rPr lang="tr-TR" sz="3200" dirty="0" err="1"/>
              <a:t>Hisarcıklıoğlu</a:t>
            </a:r>
            <a:r>
              <a:rPr lang="tr-TR" sz="3200" dirty="0"/>
              <a:t>, yapılan bu çalışmalardan duyduğu memnuniyeti, her türlü desteğe hazır olduklarını, düzenlenecek toplantıya ve Marmaris bal evinin açılışa katılmaktan onur duyacağını ifade etti.</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474164408"/>
      </p:ext>
    </p:extLst>
  </p:cSld>
  <p:clrMapOvr>
    <a:masterClrMapping/>
  </p:clrMapOvr>
  <p:transition spd="slow" advClick="0" advTm="15000">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548680"/>
            <a:ext cx="8352208" cy="5040560"/>
          </a:xfrm>
        </p:spPr>
        <p:txBody>
          <a:bodyPr>
            <a:normAutofit fontScale="85000" lnSpcReduction="20000"/>
          </a:bodyPr>
          <a:lstStyle/>
          <a:p>
            <a:r>
              <a:rPr lang="tr-TR" sz="3200" b="1" dirty="0" smtClean="0"/>
              <a:t>İKİ </a:t>
            </a:r>
            <a:r>
              <a:rPr lang="tr-TR" sz="3200" b="1" dirty="0"/>
              <a:t>YOLUN VAR; YA KARANLIĞA SÖVECEKSİN YA IŞIĞA YÜRÜYECEKSİN </a:t>
            </a:r>
            <a:endParaRPr lang="tr-TR" sz="3200" dirty="0"/>
          </a:p>
          <a:p>
            <a:r>
              <a:rPr lang="tr-TR" sz="3200" b="1" dirty="0"/>
              <a:t> </a:t>
            </a:r>
            <a:endParaRPr lang="tr-TR" sz="3200" dirty="0"/>
          </a:p>
          <a:p>
            <a:r>
              <a:rPr lang="tr-TR" sz="3200" dirty="0"/>
              <a:t>     </a:t>
            </a:r>
            <a:r>
              <a:rPr lang="tr-TR" sz="3200" dirty="0" err="1"/>
              <a:t>İzgören</a:t>
            </a:r>
            <a:r>
              <a:rPr lang="tr-TR" sz="3200" dirty="0"/>
              <a:t> Akademi kurucusu; Türkiye Uğurböcekleri Projesi gibi birçok sosyal sorumluluk projesinin fikir babası ve yürütücüsü olan </a:t>
            </a:r>
            <a:r>
              <a:rPr lang="tr-TR" sz="3200" b="1" dirty="0"/>
              <a:t>Ahmet Şerif </a:t>
            </a:r>
            <a:r>
              <a:rPr lang="tr-TR" sz="3200" b="1" dirty="0" err="1"/>
              <a:t>İzgören</a:t>
            </a:r>
            <a:r>
              <a:rPr lang="tr-TR" sz="3200" dirty="0"/>
              <a:t> 11 Nisan 2012 tarihinde Marmaris Ticaret Odası’nın sponsorluğunda Marmaris’teydi. “Süpermen Türk Olsaydı” başlıklı seminer gerçekleştirildi.</a:t>
            </a:r>
          </a:p>
          <a:p>
            <a:r>
              <a:rPr lang="tr-TR" sz="3200" dirty="0"/>
              <a:t/>
            </a:r>
            <a:br>
              <a:rPr lang="tr-TR" sz="3200" dirty="0"/>
            </a:br>
            <a:r>
              <a:rPr lang="tr-TR" sz="3200" dirty="0"/>
              <a:t>     Öğrencilerden çalışanlara, kamu personellerinden yöneticilere kadar geniş bir yelpazede seyirci kitlesine sahip olan seminere yoğun bir katılım vardı.</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474164408"/>
      </p:ext>
    </p:extLst>
  </p:cSld>
  <p:clrMapOvr>
    <a:masterClrMapping/>
  </p:clrMapOvr>
  <p:transition spd="slow" advClick="0" advTm="15000">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764704"/>
            <a:ext cx="8352208" cy="5472608"/>
          </a:xfrm>
        </p:spPr>
        <p:txBody>
          <a:bodyPr>
            <a:normAutofit fontScale="92500" lnSpcReduction="10000"/>
          </a:bodyPr>
          <a:lstStyle/>
          <a:p>
            <a:pPr lvl="0"/>
            <a:r>
              <a:rPr lang="tr-TR" sz="3200" b="1" dirty="0" smtClean="0"/>
              <a:t>MARMARİS </a:t>
            </a:r>
            <a:r>
              <a:rPr lang="tr-TR" sz="3200" b="1" dirty="0"/>
              <a:t>STRATEJİK PLAN KİTABI HAZIRLANDI</a:t>
            </a:r>
            <a:endParaRPr lang="tr-TR" sz="3200" dirty="0"/>
          </a:p>
          <a:p>
            <a:r>
              <a:rPr lang="tr-TR" sz="3200" dirty="0"/>
              <a:t>Marmaris Ticaret Odası ile Eğe Üniversitesi işbirliği ile hazırlanan Marmaris Stratejik Plan kitabı hazırlandı. Kitabın yazılış amacı; “Marmaris'in geleceğini şekillendirmek,  “Marmaris'te sürdürülebilir ekonominin oluşması için yani çocuklarımızın geleceğini planlayabilmek adına bu çalışmayı </a:t>
            </a:r>
            <a:r>
              <a:rPr lang="tr-TR" sz="3200" dirty="0" err="1"/>
              <a:t>yapılmıştır.Bu</a:t>
            </a:r>
            <a:r>
              <a:rPr lang="tr-TR" sz="3200" dirty="0"/>
              <a:t> çalışmanın Marmaris’i yönetenlere bir ışık olmasını, yol gösterici olmasını diliyoruz.  Devlet Büyüklerimizin de katılımı ile siz Marmaris halkımıza en kısa süre içerisinde tanıtımı yapılacaktır. </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474164408"/>
      </p:ext>
    </p:extLst>
  </p:cSld>
  <p:clrMapOvr>
    <a:masterClrMapping/>
  </p:clrMapOvr>
  <p:transition spd="slow" advClick="0" advTm="15000">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60648"/>
            <a:ext cx="8352208" cy="6408712"/>
          </a:xfrm>
        </p:spPr>
        <p:txBody>
          <a:bodyPr>
            <a:normAutofit fontScale="70000" lnSpcReduction="20000"/>
          </a:bodyPr>
          <a:lstStyle/>
          <a:p>
            <a:endParaRPr lang="tr-TR" sz="3200" dirty="0"/>
          </a:p>
          <a:p>
            <a:pPr lvl="0"/>
            <a:r>
              <a:rPr lang="tr-TR" sz="3200" b="1" dirty="0"/>
              <a:t>İŞKUR Hizmet Noktası Marmaris Ticaret Odası’nda</a:t>
            </a:r>
            <a:endParaRPr lang="tr-TR" sz="3200" dirty="0"/>
          </a:p>
          <a:p>
            <a:r>
              <a:rPr lang="tr-TR" sz="3200" dirty="0"/>
              <a:t>İŞKUR hizmetlerinden Odamız üyelerinin ve yöremizdeki işsizlerin yerinde yararlanabilmelerini sağlamak üzere Çalışma ve İş Kurumu Muğla İl Müdürlüğü ile Odamız arasında “</a:t>
            </a:r>
            <a:r>
              <a:rPr lang="tr-TR" sz="3200" dirty="0" err="1"/>
              <a:t>İşkur</a:t>
            </a:r>
            <a:r>
              <a:rPr lang="tr-TR" sz="3200" dirty="0"/>
              <a:t> Hizmet </a:t>
            </a:r>
            <a:r>
              <a:rPr lang="tr-TR" sz="3200" dirty="0" err="1"/>
              <a:t>Noktası”protokolü</a:t>
            </a:r>
            <a:r>
              <a:rPr lang="tr-TR" sz="3200" dirty="0"/>
              <a:t> 16 Ekim 2012 Salı günü Odamızda imzalandı. Protokolün amacı İŞKUR hizmetlerinin daha çok kişiye etkin ve hızlı bir şekilde ulaşmasını sağlamaktır. </a:t>
            </a:r>
          </a:p>
          <a:p>
            <a:r>
              <a:rPr lang="tr-TR" sz="3200" dirty="0"/>
              <a:t>İŞKUR hizmetlerinden faydalanabilmeniz için Odamız bünyesindeki temsilciliğe gelip kayıt yaptırılması yeterli olacaktır.</a:t>
            </a:r>
            <a:r>
              <a:rPr lang="tr-TR" sz="3200" b="1" dirty="0"/>
              <a:t> </a:t>
            </a:r>
            <a:r>
              <a:rPr lang="tr-TR" sz="3200" dirty="0"/>
              <a:t> Odamız Muğla Çalışma ve İş Kurumu ile protokol imzalayarak İŞKUR hizmetlerinin daha çok kişiye etkin ve hızlı bir şekilde ulaşmasını sağlamayı hedeflemiştir. Protokolüm imzalandığı Kasım ayından bugüne 120 kayıt gerçekleştirilmiştir. Bu proje, iş arayanla işvereni yetenek-ihtiyaç düzleminde eşleştirmeyi amaçlayan bir projedir. Bu kapsamda Odamız;</a:t>
            </a:r>
          </a:p>
          <a:p>
            <a:pPr lvl="0"/>
            <a:r>
              <a:rPr lang="tr-TR" sz="3200" dirty="0"/>
              <a:t>İş danışmanlığı,</a:t>
            </a:r>
          </a:p>
          <a:p>
            <a:pPr lvl="0"/>
            <a:r>
              <a:rPr lang="tr-TR" sz="3200" dirty="0"/>
              <a:t>İşsizlik sigortası talep dilekçelerini kaydetme,</a:t>
            </a:r>
          </a:p>
          <a:p>
            <a:pPr lvl="0"/>
            <a:r>
              <a:rPr lang="tr-TR" sz="3200" dirty="0"/>
              <a:t>İş arayanın kaydını tutma,</a:t>
            </a:r>
          </a:p>
          <a:p>
            <a:pPr lvl="0"/>
            <a:r>
              <a:rPr lang="tr-TR" sz="3200" dirty="0"/>
              <a:t>İşverenlerin işçi taleplerinin kaydını tutma,</a:t>
            </a:r>
          </a:p>
          <a:p>
            <a:pPr lvl="0"/>
            <a:r>
              <a:rPr lang="tr-TR" sz="3200" dirty="0"/>
              <a:t>Tutulan tüm kayıtların e-İŞKUR sistemine veri giriş işlemlerini gerçekleştirebilmektedir.</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474164408"/>
      </p:ext>
    </p:extLst>
  </p:cSld>
  <p:clrMapOvr>
    <a:masterClrMapping/>
  </p:clrMapOvr>
  <p:transition spd="slow" advClick="0" advTm="15000">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476672"/>
            <a:ext cx="8352208" cy="5112568"/>
          </a:xfrm>
        </p:spPr>
        <p:txBody>
          <a:bodyPr>
            <a:normAutofit fontScale="85000" lnSpcReduction="20000"/>
          </a:bodyPr>
          <a:lstStyle/>
          <a:p>
            <a:endParaRPr lang="tr-TR" sz="3200" dirty="0"/>
          </a:p>
          <a:p>
            <a:pPr lvl="0"/>
            <a:r>
              <a:rPr lang="tr-TR" sz="3200" b="1" dirty="0"/>
              <a:t>23. Uluslararası Marmaris Yarış Haftası</a:t>
            </a:r>
            <a:endParaRPr lang="tr-TR" sz="3200" dirty="0"/>
          </a:p>
          <a:p>
            <a:r>
              <a:rPr lang="tr-TR" sz="3200" b="1" dirty="0"/>
              <a:t>Marmaris Uluslararası Yat Kulübü (MIRC) tarafından düzenlenen 23. Uluslararası Marmaris Yarış Haftası rekorlara imza atarak tamamlandı.</a:t>
            </a:r>
            <a:r>
              <a:rPr lang="tr-TR" sz="3200" dirty="0"/>
              <a:t> </a:t>
            </a:r>
          </a:p>
          <a:p>
            <a:r>
              <a:rPr lang="tr-TR" sz="3200" dirty="0"/>
              <a:t/>
            </a:r>
            <a:br>
              <a:rPr lang="tr-TR" sz="3200" dirty="0"/>
            </a:br>
            <a:r>
              <a:rPr lang="tr-TR" sz="3200" dirty="0"/>
              <a:t>01 Kasım 2012 tarihinde gerçekleşen yarışlar Marmaris Ticaret Odası kupası olarak gerçekleşecekti. Dereceye giren yatçılara ödülleri MTO Yönetim Kur. Başkanı Mehmet Baysal ve Meclis üyelerimiz tarafından verildi.  Ayrıca Baysal tarafından dereceye giren bir yatçıya PARAÇELE  (Antik çağda Marmaris kasabasının nakliye amaçlı kullanılan geleneksel gemi modeli)  gemi maketi hediye edildi</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474164408"/>
      </p:ext>
    </p:extLst>
  </p:cSld>
  <p:clrMapOvr>
    <a:masterClrMapping/>
  </p:clrMapOvr>
  <p:transition spd="slow" advClick="0" advTm="15000">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5832648"/>
          </a:xfrm>
        </p:spPr>
        <p:txBody>
          <a:bodyPr>
            <a:normAutofit fontScale="92500" lnSpcReduction="10000"/>
          </a:bodyPr>
          <a:lstStyle/>
          <a:p>
            <a:endParaRPr lang="tr-TR" sz="3200" dirty="0"/>
          </a:p>
          <a:p>
            <a:pPr lvl="0" algn="ctr"/>
            <a:r>
              <a:rPr lang="tr-TR" sz="3200" b="1" dirty="0"/>
              <a:t>Marmaris Çam Balı </a:t>
            </a:r>
            <a:r>
              <a:rPr lang="tr-TR" sz="3200" b="1" dirty="0" smtClean="0"/>
              <a:t>Hakkında</a:t>
            </a:r>
          </a:p>
          <a:p>
            <a:pPr lvl="0" algn="ctr"/>
            <a:r>
              <a:rPr lang="tr-TR" sz="3200" b="1" dirty="0" smtClean="0"/>
              <a:t> </a:t>
            </a:r>
            <a:r>
              <a:rPr lang="tr-TR" sz="3200" b="1" dirty="0"/>
              <a:t>TRT 1 Sabah Aktüelde Canlı Yayın</a:t>
            </a:r>
            <a:endParaRPr lang="tr-TR" sz="3200" dirty="0"/>
          </a:p>
          <a:p>
            <a:r>
              <a:rPr lang="tr-TR" sz="3200" dirty="0"/>
              <a:t>2 Kasım 2012 Cuma günü TRT1 Sabah Aktüel programı 3. Uluslar arası Muğla Arıcılık ve Çam Balı Kongresi etkinliğinde, Marmaris Çam balı ve arıcılık hakkında Marmaris’ten canlı yayın yaptılar.  Canlı yayın da </a:t>
            </a:r>
            <a:r>
              <a:rPr lang="tr-TR" sz="3200" dirty="0" err="1"/>
              <a:t>Hasal</a:t>
            </a:r>
            <a:r>
              <a:rPr lang="tr-TR" sz="3200" dirty="0"/>
              <a:t> EREL’İN Konukları Dünya Arıcılar Birliği Başkanı </a:t>
            </a:r>
            <a:r>
              <a:rPr lang="tr-TR" sz="3200" dirty="0" err="1"/>
              <a:t>Gilles</a:t>
            </a:r>
            <a:r>
              <a:rPr lang="tr-TR" sz="3200" dirty="0"/>
              <a:t> RATİA, Arı Yetiştirme Uzmanı </a:t>
            </a:r>
            <a:r>
              <a:rPr lang="tr-TR" sz="3200" dirty="0" err="1"/>
              <a:t>Prof.Dr</a:t>
            </a:r>
            <a:r>
              <a:rPr lang="tr-TR" sz="3200" dirty="0"/>
              <a:t>. Muhsin DOĞAROĞLU, Marmaris Ticaret Odası Başkanı Mehmet BAYSAL ve Çine Meslek Yüksek Okulu Öğretim Görevlisi ve Çine Arıcılık Müzesi Proje Yürütücü Mustafa KÖSOĞLU KATILDI.</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474164408"/>
      </p:ext>
    </p:extLst>
  </p:cSld>
  <p:clrMapOvr>
    <a:masterClrMapping/>
  </p:clrMapOvr>
  <p:transition spd="slow" advClick="0" advTm="15000">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476672"/>
            <a:ext cx="8352208" cy="5760640"/>
          </a:xfrm>
        </p:spPr>
        <p:txBody>
          <a:bodyPr>
            <a:normAutofit fontScale="92500" lnSpcReduction="20000"/>
          </a:bodyPr>
          <a:lstStyle/>
          <a:p>
            <a:pPr lvl="0"/>
            <a:r>
              <a:rPr lang="tr-TR" sz="3200" b="1" dirty="0" smtClean="0"/>
              <a:t>Marmaris </a:t>
            </a:r>
            <a:r>
              <a:rPr lang="tr-TR" sz="3200" b="1" dirty="0"/>
              <a:t>Bal Evinin açılışı gerçekleşti. </a:t>
            </a:r>
            <a:endParaRPr lang="tr-TR" sz="3200" dirty="0"/>
          </a:p>
          <a:p>
            <a:r>
              <a:rPr lang="tr-TR" sz="3200" b="1" dirty="0"/>
              <a:t> </a:t>
            </a:r>
            <a:endParaRPr lang="tr-TR" sz="3200" dirty="0"/>
          </a:p>
          <a:p>
            <a:r>
              <a:rPr lang="tr-TR" sz="3200" dirty="0"/>
              <a:t>Kültür ve Turizm Bakanı Ertuğrul Günay ve TOBB Başkanı </a:t>
            </a:r>
            <a:r>
              <a:rPr lang="tr-TR" sz="3200" dirty="0" err="1"/>
              <a:t>Rifat</a:t>
            </a:r>
            <a:r>
              <a:rPr lang="tr-TR" sz="3200" dirty="0"/>
              <a:t> </a:t>
            </a:r>
            <a:r>
              <a:rPr lang="tr-TR" sz="3200" dirty="0" err="1"/>
              <a:t>Hisarcıklıoğlu</a:t>
            </a:r>
            <a:r>
              <a:rPr lang="tr-TR" sz="3200" dirty="0"/>
              <a:t>, Marmaris Ticaret Odası tarafından yaptırılan Marmaris Bal Evinin açılışını gerçekleştirdi. </a:t>
            </a:r>
          </a:p>
          <a:p>
            <a:r>
              <a:rPr lang="tr-TR" sz="3200" dirty="0"/>
              <a:t>Marmaris için bir farkındalık yaratmak; Marmaris’i ve Marmaris çam balını markalaştırmak; öne çıkararak değerini arttırmak ve Marmaris’te deniz kum güneş turizminin yanında kültür ve yerel değerlerimizi dünyaya tanıtmak amacıyla başlattığımız 5 sosyal projeden hayata geçirilen 3.  projedir. Marmaris Bal Evi – Osmaniye Köyü 2012</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474164408"/>
      </p:ext>
    </p:extLst>
  </p:cSld>
  <p:clrMapOvr>
    <a:masterClrMapping/>
  </p:clrMapOvr>
  <p:transition spd="slow" advClick="0" advTm="15000">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9330" name="Picture 2" descr="C:\Users\USER1\Desktop\NİSAN İMECE\2012 ETKİNLİK RES\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836712"/>
            <a:ext cx="5688632" cy="53131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164408"/>
      </p:ext>
    </p:extLst>
  </p:cSld>
  <p:clrMapOvr>
    <a:masterClrMapping/>
  </p:clrMapOvr>
  <p:transition spd="slow" advClick="0" advTm="15000">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0354" name="Picture 2" descr="C:\Users\USER1\Desktop\NİSAN İMECE\2012 ETKİNLİK RES\BAKAN BALEVİ GİRİŞ.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620688"/>
            <a:ext cx="8131519" cy="5400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164408"/>
      </p:ext>
    </p:extLst>
  </p:cSld>
  <p:clrMapOvr>
    <a:masterClrMapping/>
  </p:clrMapOvr>
  <p:transition spd="slow" advClick="0" advTm="15000">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6048672"/>
          </a:xfrm>
        </p:spPr>
        <p:txBody>
          <a:bodyPr>
            <a:normAutofit fontScale="92500"/>
          </a:bodyPr>
          <a:lstStyle/>
          <a:p>
            <a:pPr lvl="0"/>
            <a:r>
              <a:rPr lang="tr-TR" sz="3200" b="1" dirty="0" smtClean="0"/>
              <a:t>Marmaris </a:t>
            </a:r>
            <a:r>
              <a:rPr lang="tr-TR" sz="3200" b="1" dirty="0"/>
              <a:t>Yarımadası Stratejik Planı Tanıtım Toplantısı Gerçekleşti</a:t>
            </a:r>
            <a:endParaRPr lang="tr-TR" sz="3200" dirty="0"/>
          </a:p>
          <a:p>
            <a:r>
              <a:rPr lang="tr-TR" sz="3200" b="1" i="1" dirty="0"/>
              <a:t>“Eğer bir hizmet varsa, başarı varsa bu hepimizin ortak başarısı''</a:t>
            </a:r>
            <a:endParaRPr lang="tr-TR" sz="3200" dirty="0"/>
          </a:p>
          <a:p>
            <a:r>
              <a:rPr lang="tr-TR" sz="3200" dirty="0"/>
              <a:t>09 Kasım 2012 Cuma günü Marmaris Ticaret Odası ev sahipliğinde gerçekleştirilen </a:t>
            </a:r>
            <a:r>
              <a:rPr lang="tr-TR" sz="3200" b="1" dirty="0"/>
              <a:t>“Marmaris Yarımadası Stratejik Planı” </a:t>
            </a:r>
            <a:r>
              <a:rPr lang="tr-TR" sz="3200" dirty="0"/>
              <a:t>tanıtım toplantısı T.C. Kültür ve Turizm Bakanı Sayın Ertuğrul Günay ve TOBB Başkanı Sayın </a:t>
            </a:r>
            <a:r>
              <a:rPr lang="tr-TR" sz="3200" dirty="0" err="1"/>
              <a:t>Rifat</a:t>
            </a:r>
            <a:r>
              <a:rPr lang="tr-TR" sz="3200" dirty="0"/>
              <a:t> </a:t>
            </a:r>
            <a:r>
              <a:rPr lang="tr-TR" sz="3200" dirty="0" err="1"/>
              <a:t>Hisarcıklıoğlu</a:t>
            </a:r>
            <a:r>
              <a:rPr lang="tr-TR" sz="3200" dirty="0"/>
              <a:t> katılımı ile gerçekleşti. Toplantı sonucunda; birçok farklı sorunun ve projenin gerçekleşmesi için çözümün birlikte hareket etmekten geçtiği mesajları verildi.  </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474164408"/>
      </p:ext>
    </p:extLst>
  </p:cSld>
  <p:clrMapOvr>
    <a:masterClrMapping/>
  </p:clrMapOvr>
  <p:transition spd="slow" advClick="0" advTm="15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28599"/>
            <a:ext cx="8136903" cy="1040161"/>
          </a:xfrm>
        </p:spPr>
        <p:txBody>
          <a:bodyPr>
            <a:normAutofit/>
          </a:bodyPr>
          <a:lstStyle/>
          <a:p>
            <a:pPr marL="457200" lvl="0" indent="-457200" algn="ctr">
              <a:buFont typeface="Wingdings" pitchFamily="2" charset="2"/>
              <a:buChar char="Ø"/>
            </a:pPr>
            <a:r>
              <a:rPr lang="tr-TR" sz="2800" dirty="0"/>
              <a:t> </a:t>
            </a:r>
            <a:r>
              <a:rPr lang="tr-TR" sz="2800" b="1" dirty="0" smtClean="0"/>
              <a:t>TOBB’UN BAŞLATTIĞI “KRİZ VARSA ÇARE DE VAR” KAMPANYASINA MTO DA KATILDI.</a:t>
            </a:r>
            <a:endParaRPr lang="tr-TR" sz="2800" dirty="0" smtClean="0"/>
          </a:p>
          <a:p>
            <a:pPr algn="just"/>
            <a:endParaRPr lang="tr-TR" sz="2800"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122" name="Picture 2" descr="C:\Users\USER1\Desktop\NİSAN İMECE\2009 ETKİNLİK RES\KRİZ VARSA ÇARE V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338291"/>
            <a:ext cx="6840760" cy="5173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509731"/>
      </p:ext>
    </p:extLst>
  </p:cSld>
  <p:clrMapOvr>
    <a:masterClrMapping/>
  </p:clrMapOvr>
  <p:transition spd="slow" advClick="0" advTm="15000">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1378" name="Picture 2" descr="C:\Users\USER1\Desktop\NİSAN İMECE\2012 ETKİNLİK RES\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1628800"/>
            <a:ext cx="5884895" cy="42484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Dikdörtgen 2"/>
          <p:cNvSpPr/>
          <p:nvPr/>
        </p:nvSpPr>
        <p:spPr>
          <a:xfrm>
            <a:off x="467544" y="332656"/>
            <a:ext cx="7776864" cy="707886"/>
          </a:xfrm>
          <a:prstGeom prst="rect">
            <a:avLst/>
          </a:prstGeom>
        </p:spPr>
        <p:txBody>
          <a:bodyPr wrap="square">
            <a:spAutoFit/>
          </a:bodyPr>
          <a:lstStyle/>
          <a:p>
            <a:pPr algn="ctr"/>
            <a:r>
              <a:rPr lang="tr-TR" sz="2000" b="1" dirty="0" smtClean="0">
                <a:solidFill>
                  <a:schemeClr val="accent6">
                    <a:lumMod val="75000"/>
                  </a:schemeClr>
                </a:solidFill>
              </a:rPr>
              <a:t>MARMARİS YARIMADASI </a:t>
            </a:r>
          </a:p>
          <a:p>
            <a:pPr algn="ctr"/>
            <a:r>
              <a:rPr lang="tr-TR" sz="2000" b="1" dirty="0" smtClean="0">
                <a:solidFill>
                  <a:schemeClr val="accent6">
                    <a:lumMod val="75000"/>
                  </a:schemeClr>
                </a:solidFill>
              </a:rPr>
              <a:t>STRATEJİK PLANI TANITIM TOPLANTISI GERÇEKLEŞTİ</a:t>
            </a:r>
            <a:endParaRPr lang="tr-TR" sz="2000" b="1" dirty="0">
              <a:solidFill>
                <a:schemeClr val="accent6">
                  <a:lumMod val="75000"/>
                </a:schemeClr>
              </a:solidFill>
            </a:endParaRPr>
          </a:p>
        </p:txBody>
      </p:sp>
    </p:spTree>
    <p:extLst>
      <p:ext uri="{BB962C8B-B14F-4D97-AF65-F5344CB8AC3E}">
        <p14:creationId xmlns:p14="http://schemas.microsoft.com/office/powerpoint/2010/main" val="3474164408"/>
      </p:ext>
    </p:extLst>
  </p:cSld>
  <p:clrMapOvr>
    <a:masterClrMapping/>
  </p:clrMapOvr>
  <p:transition spd="slow" advClick="0" advTm="15000">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5904656"/>
          </a:xfrm>
        </p:spPr>
        <p:txBody>
          <a:bodyPr>
            <a:normAutofit fontScale="70000" lnSpcReduction="20000"/>
          </a:bodyPr>
          <a:lstStyle/>
          <a:p>
            <a:r>
              <a:rPr lang="tr-TR" sz="3200" b="1" dirty="0" smtClean="0"/>
              <a:t>“Stratejik </a:t>
            </a:r>
            <a:r>
              <a:rPr lang="tr-TR" sz="3200" b="1" dirty="0"/>
              <a:t>planımızın amacı; herkesin, her kesimin Marmaris için söylediklerini, temelsiz verilerden kurtararak, bilimsellik ışığında “</a:t>
            </a:r>
            <a:r>
              <a:rPr lang="tr-TR" sz="3200" b="1" dirty="0" err="1"/>
              <a:t>olabilir”i</a:t>
            </a:r>
            <a:r>
              <a:rPr lang="tr-TR" sz="3200" b="1" dirty="0"/>
              <a:t>, “olması gerekeni” göstermektir</a:t>
            </a:r>
            <a:r>
              <a:rPr lang="tr-TR" sz="3200" b="1" dirty="0" smtClean="0"/>
              <a:t>.</a:t>
            </a:r>
          </a:p>
          <a:p>
            <a:endParaRPr lang="tr-TR" sz="3200" dirty="0"/>
          </a:p>
          <a:p>
            <a:r>
              <a:rPr lang="tr-TR" sz="3200" dirty="0"/>
              <a:t>Stratejik planlar ileriye dönük çalışmalarla</a:t>
            </a:r>
            <a:r>
              <a:rPr lang="tr-TR" sz="3200" dirty="0" smtClean="0"/>
              <a:t>;</a:t>
            </a:r>
          </a:p>
          <a:p>
            <a:endParaRPr lang="tr-TR" sz="3200" dirty="0"/>
          </a:p>
          <a:p>
            <a:r>
              <a:rPr lang="tr-TR" sz="3200" dirty="0"/>
              <a:t>       - Yatırım planlayıcıları için kentin </a:t>
            </a:r>
            <a:r>
              <a:rPr lang="tr-TR" sz="3200" dirty="0" err="1"/>
              <a:t>sosyo</a:t>
            </a:r>
            <a:r>
              <a:rPr lang="tr-TR" sz="3200" dirty="0"/>
              <a:t>-ekonomik yapısına, tüketim alışkanlıklarına ve cazibe alanlarına ilişkin bilgiler içeren çok önemli bir veri kaynağıdır</a:t>
            </a:r>
            <a:r>
              <a:rPr lang="tr-TR" sz="3200" dirty="0" smtClean="0"/>
              <a:t>.</a:t>
            </a:r>
          </a:p>
          <a:p>
            <a:endParaRPr lang="tr-TR" sz="3200" dirty="0"/>
          </a:p>
          <a:p>
            <a:r>
              <a:rPr lang="tr-TR" sz="3200" dirty="0"/>
              <a:t>        - Karar vericiler için doğru yönelimlerle süreç yürütme ve geliştirmeleri adına bir rehberdir</a:t>
            </a:r>
            <a:r>
              <a:rPr lang="tr-TR" sz="3200" dirty="0" smtClean="0"/>
              <a:t>.</a:t>
            </a:r>
          </a:p>
          <a:p>
            <a:endParaRPr lang="tr-TR" sz="3200" dirty="0"/>
          </a:p>
          <a:p>
            <a:r>
              <a:rPr lang="tr-TR" sz="3200" dirty="0"/>
              <a:t>Burada temel amacımız bunu sağlayabilmektir. Tabii bunları gerçekleştirebilmek için yöneticilerin en çok dikkat etmesi gereken husus: Marmaris vizyonunu ve Marmaris’in çıkarlarını ön plana çıkaran bir düşünce ve sorumluluk bilinciyle hareket etmeleridir. Sürdürülebilirlik ancak ve ancak Marmaris’in geleceği düşünülürse gerçekleşir”</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474164408"/>
      </p:ext>
    </p:extLst>
  </p:cSld>
  <p:clrMapOvr>
    <a:masterClrMapping/>
  </p:clrMapOvr>
  <p:transition spd="slow" advClick="0" advTm="15000">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402" name="Picture 2" descr="C:\Users\USER1\Desktop\NİSAN İMECE\2012 ETKİNLİK RES\DSC_609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1987053"/>
            <a:ext cx="6332111" cy="42502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Dikdörtgen 6"/>
          <p:cNvSpPr/>
          <p:nvPr/>
        </p:nvSpPr>
        <p:spPr>
          <a:xfrm>
            <a:off x="467544" y="332656"/>
            <a:ext cx="7776864" cy="707886"/>
          </a:xfrm>
          <a:prstGeom prst="rect">
            <a:avLst/>
          </a:prstGeom>
        </p:spPr>
        <p:txBody>
          <a:bodyPr wrap="square">
            <a:spAutoFit/>
          </a:bodyPr>
          <a:lstStyle/>
          <a:p>
            <a:pPr algn="ctr"/>
            <a:r>
              <a:rPr lang="tr-TR" sz="2000" b="1" dirty="0" smtClean="0">
                <a:solidFill>
                  <a:schemeClr val="accent6">
                    <a:lumMod val="75000"/>
                  </a:schemeClr>
                </a:solidFill>
              </a:rPr>
              <a:t>MARMARİS YARIMADASI </a:t>
            </a:r>
          </a:p>
          <a:p>
            <a:pPr algn="ctr"/>
            <a:r>
              <a:rPr lang="tr-TR" sz="2000" b="1" dirty="0" smtClean="0">
                <a:solidFill>
                  <a:schemeClr val="accent6">
                    <a:lumMod val="75000"/>
                  </a:schemeClr>
                </a:solidFill>
              </a:rPr>
              <a:t>STRATEJİK PLANI TANITIM TOPLANTISI GERÇEKLEŞTİ</a:t>
            </a:r>
            <a:endParaRPr lang="tr-TR" sz="2000" b="1" dirty="0">
              <a:solidFill>
                <a:schemeClr val="accent6">
                  <a:lumMod val="75000"/>
                </a:schemeClr>
              </a:solidFill>
            </a:endParaRPr>
          </a:p>
        </p:txBody>
      </p:sp>
    </p:spTree>
    <p:extLst>
      <p:ext uri="{BB962C8B-B14F-4D97-AF65-F5344CB8AC3E}">
        <p14:creationId xmlns:p14="http://schemas.microsoft.com/office/powerpoint/2010/main" val="3474164408"/>
      </p:ext>
    </p:extLst>
  </p:cSld>
  <p:clrMapOvr>
    <a:masterClrMapping/>
  </p:clrMapOvr>
  <p:transition spd="slow" advClick="0" advTm="15000">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620688"/>
            <a:ext cx="8352208" cy="5400600"/>
          </a:xfrm>
        </p:spPr>
        <p:txBody>
          <a:bodyPr>
            <a:normAutofit fontScale="92500"/>
          </a:bodyPr>
          <a:lstStyle/>
          <a:p>
            <a:pPr lvl="0"/>
            <a:r>
              <a:rPr lang="tr-TR" sz="3200" b="1" dirty="0" smtClean="0"/>
              <a:t>Marmaris </a:t>
            </a:r>
            <a:r>
              <a:rPr lang="tr-TR" sz="3200" b="1" dirty="0"/>
              <a:t>Bal Evi Travel </a:t>
            </a:r>
            <a:r>
              <a:rPr lang="tr-TR" sz="3200" b="1" dirty="0" err="1"/>
              <a:t>Turkey</a:t>
            </a:r>
            <a:r>
              <a:rPr lang="tr-TR" sz="3200" b="1" dirty="0"/>
              <a:t> İzmir Fuarında</a:t>
            </a:r>
            <a:endParaRPr lang="tr-TR" sz="3200" dirty="0"/>
          </a:p>
          <a:p>
            <a:r>
              <a:rPr lang="tr-TR" sz="3200" dirty="0"/>
              <a:t>Türkiye'nin turizm alanındaki en önemli buluşmalarından biri olan 'Travel </a:t>
            </a:r>
            <a:r>
              <a:rPr lang="tr-TR" sz="3200" dirty="0" err="1"/>
              <a:t>Turkey</a:t>
            </a:r>
            <a:r>
              <a:rPr lang="tr-TR" sz="3200" dirty="0"/>
              <a:t> İzmir' Turizm Fuar ve Konferansı Türkiye Seyahat </a:t>
            </a:r>
            <a:r>
              <a:rPr lang="tr-TR" sz="3200" dirty="0" err="1"/>
              <a:t>Acentaları</a:t>
            </a:r>
            <a:r>
              <a:rPr lang="tr-TR" sz="3200" dirty="0"/>
              <a:t> Birliği-TÜRSAB, Uluslararası fuar organizatörü Hannover-</a:t>
            </a:r>
            <a:r>
              <a:rPr lang="tr-TR" sz="3200" dirty="0" err="1"/>
              <a:t>Messe</a:t>
            </a:r>
            <a:r>
              <a:rPr lang="tr-TR" sz="3200" dirty="0"/>
              <a:t> </a:t>
            </a:r>
            <a:r>
              <a:rPr lang="tr-TR" sz="3200" dirty="0" err="1"/>
              <a:t>İnternational</a:t>
            </a:r>
            <a:r>
              <a:rPr lang="tr-TR" sz="3200" dirty="0"/>
              <a:t> İstanbul ve İZFAŞ ortaklığıyla 6.kez </a:t>
            </a:r>
            <a:r>
              <a:rPr lang="tr-TR" sz="3200" b="1" dirty="0"/>
              <a:t>06-09 Aralık 2012</a:t>
            </a:r>
            <a:r>
              <a:rPr lang="tr-TR" sz="3200" dirty="0"/>
              <a:t> tarihleri arasında </a:t>
            </a:r>
            <a:r>
              <a:rPr lang="tr-TR" sz="3200" b="1" dirty="0"/>
              <a:t>İzmir Uluslararası Fuar Alanında</a:t>
            </a:r>
            <a:r>
              <a:rPr lang="tr-TR" sz="3200" dirty="0"/>
              <a:t> gerçekleşiyor.</a:t>
            </a:r>
          </a:p>
          <a:p>
            <a:r>
              <a:rPr lang="tr-TR" sz="3200" b="1" dirty="0"/>
              <a:t>Marmaris Ticaret Odası’nı sosyal bir projesi olan Marmaris Bal Evi Turizm fuarında Muğla Evi çatısı altında yerini aldı.</a:t>
            </a:r>
            <a:endParaRPr lang="tr-TR" sz="3200" dirty="0"/>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725942031"/>
      </p:ext>
    </p:extLst>
  </p:cSld>
  <p:clrMapOvr>
    <a:masterClrMapping/>
  </p:clrMapOvr>
  <p:transition spd="slow" advClick="0" advTm="15000">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60648"/>
            <a:ext cx="8352208" cy="6120680"/>
          </a:xfrm>
        </p:spPr>
        <p:txBody>
          <a:bodyPr>
            <a:normAutofit fontScale="70000" lnSpcReduction="20000"/>
          </a:bodyPr>
          <a:lstStyle/>
          <a:p>
            <a:pPr lvl="0"/>
            <a:r>
              <a:rPr lang="tr-TR" sz="3200" b="1" dirty="0" smtClean="0"/>
              <a:t>UMEM </a:t>
            </a:r>
            <a:r>
              <a:rPr lang="tr-TR" sz="3200" b="1" dirty="0"/>
              <a:t>BECERİ’10 VE İŞKUR HİZMETLERİ MARMARİS TİCARET ODASI’NDA TANITILDI</a:t>
            </a:r>
            <a:endParaRPr lang="tr-TR" sz="3200" dirty="0"/>
          </a:p>
          <a:p>
            <a:r>
              <a:rPr lang="tr-TR" sz="3200" b="1" i="1" dirty="0"/>
              <a:t> </a:t>
            </a:r>
            <a:endParaRPr lang="tr-TR" sz="3200" dirty="0"/>
          </a:p>
          <a:p>
            <a:r>
              <a:rPr lang="tr-TR" sz="3200" b="1" i="1" dirty="0"/>
              <a:t>“İş bulamıyorum, bir mesleğim yok” mu diyorsunuz,</a:t>
            </a:r>
            <a:endParaRPr lang="tr-TR" sz="3200" dirty="0"/>
          </a:p>
          <a:p>
            <a:r>
              <a:rPr lang="tr-TR" sz="3200" b="1" i="1" dirty="0"/>
              <a:t>“Kaliteli elemanı nereden bulacağım” arayışı içinde misiniz;</a:t>
            </a:r>
            <a:endParaRPr lang="tr-TR" sz="3200" dirty="0"/>
          </a:p>
          <a:p>
            <a:r>
              <a:rPr lang="tr-TR" sz="3200" b="1" i="1" dirty="0"/>
              <a:t>Cevap: “UMEM- Uzmanlaşmış Meslek Edindirme Merkezleri”</a:t>
            </a:r>
            <a:endParaRPr lang="tr-TR" sz="3200" dirty="0"/>
          </a:p>
          <a:p>
            <a:r>
              <a:rPr lang="tr-TR" sz="3200" b="1" i="1" dirty="0"/>
              <a:t> </a:t>
            </a:r>
            <a:endParaRPr lang="tr-TR" sz="3200" dirty="0"/>
          </a:p>
          <a:p>
            <a:r>
              <a:rPr lang="tr-TR" sz="3200" dirty="0"/>
              <a:t>Odamız UMEM Temsilciliğini almadan önce çeşitli meslek dallarında eğitimler düzenleyerek mevcut çalışanların mesleki becerilerini artırmayı hedeflemiştir. Mesleki yabancı dilden, çatı yapımına kadar birçok alanda kurs açan Odamız, neticede 970 kişiyi sertifikalandırmış ve 2010 yılında eğitim alanında verdiği hizmetler nedeniyle yılın meslek örgütü seçilmiştir.</a:t>
            </a:r>
          </a:p>
          <a:p>
            <a:r>
              <a:rPr lang="tr-TR" sz="3200" dirty="0"/>
              <a:t>Ara eleman sıkıntısına en etkin çözümleri sunan istihdam odaklı UMEM Beceri’10 2010 yılından itibaren sanayi sektöründe Türkiye’de uygulanmaya başlanan bir projedir. İlimiz odalarının çalışmaları ve ısrarlarıyla UMEM projesi pilot il olan Muğla’da 2012 yılı itibariyle hizmet sektörünü de bünyesine alarak uygulanmaya başlamıştır.</a:t>
            </a:r>
          </a:p>
          <a:p>
            <a:r>
              <a:rPr lang="tr-TR" sz="3200" b="1" i="1" dirty="0"/>
              <a:t>İşçi ve işveren ekonomik destek sağlayan yapısı ile UMEM, rağbet gören mesleki eğitim projesidir.</a:t>
            </a:r>
            <a:endParaRPr lang="tr-TR" sz="3200" dirty="0"/>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725942031"/>
      </p:ext>
    </p:extLst>
  </p:cSld>
  <p:clrMapOvr>
    <a:masterClrMapping/>
  </p:clrMapOvr>
  <p:transition spd="slow" advClick="0" advTm="15000">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6048672"/>
          </a:xfrm>
        </p:spPr>
        <p:txBody>
          <a:bodyPr>
            <a:normAutofit/>
          </a:bodyPr>
          <a:lstStyle/>
          <a:p>
            <a:pPr lvl="0"/>
            <a:r>
              <a:rPr lang="tr-TR" sz="3200" b="1" dirty="0"/>
              <a:t>Ankara </a:t>
            </a:r>
            <a:r>
              <a:rPr lang="tr-TR" sz="3200" b="1" dirty="0" err="1"/>
              <a:t>Congresium</a:t>
            </a:r>
            <a:r>
              <a:rPr lang="tr-TR" sz="3200" b="1" dirty="0"/>
              <a:t> Kültür ve İnanç Turizm Fuarında Marmaris Bal Evi </a:t>
            </a:r>
            <a:endParaRPr lang="tr-TR" sz="3200" b="1" dirty="0" smtClean="0"/>
          </a:p>
          <a:p>
            <a:pPr lvl="0"/>
            <a:endParaRPr lang="tr-TR" sz="3200" dirty="0"/>
          </a:p>
          <a:p>
            <a:r>
              <a:rPr lang="tr-TR" sz="3200" dirty="0"/>
              <a:t>Türkiye'nin 'en büyük kültür turizmi zirvesi ve Fuarı 20-23 Aralık'ta Ankara'da gerçekleşti. </a:t>
            </a:r>
            <a:r>
              <a:rPr lang="tr-TR" sz="3200" b="1" dirty="0"/>
              <a:t>Marmaris Bal Evi;</a:t>
            </a:r>
            <a:r>
              <a:rPr lang="tr-TR" sz="3200" dirty="0"/>
              <a:t> Marmaris’in hak ettiği değerine kavuşturulması için seçilen marka ürünlerinden biri olan </a:t>
            </a:r>
            <a:r>
              <a:rPr lang="tr-TR" sz="3200" b="1" dirty="0"/>
              <a:t>Çam Balının</a:t>
            </a:r>
            <a:r>
              <a:rPr lang="tr-TR" sz="3200" dirty="0"/>
              <a:t> tanıtılması için </a:t>
            </a:r>
            <a:r>
              <a:rPr lang="tr-TR" sz="3200" b="1" i="1" dirty="0"/>
              <a:t>Muğla</a:t>
            </a:r>
            <a:r>
              <a:rPr lang="tr-TR" sz="3200" dirty="0"/>
              <a:t> tanıtım standında yerini aldı.</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725942031"/>
      </p:ext>
    </p:extLst>
  </p:cSld>
  <p:clrMapOvr>
    <a:masterClrMapping/>
  </p:clrMapOvr>
  <p:transition spd="slow" advClick="0" advTm="15000">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836712"/>
            <a:ext cx="8352208" cy="5256584"/>
          </a:xfrm>
        </p:spPr>
        <p:txBody>
          <a:bodyPr>
            <a:normAutofit/>
          </a:bodyPr>
          <a:lstStyle/>
          <a:p>
            <a:pPr lvl="0"/>
            <a:r>
              <a:rPr lang="tr-TR" sz="3200" b="1" dirty="0" smtClean="0"/>
              <a:t>MARMARİS </a:t>
            </a:r>
            <a:r>
              <a:rPr lang="tr-TR" sz="3200" b="1" dirty="0"/>
              <a:t>BAL EVİNDE EĞİTİM </a:t>
            </a:r>
            <a:endParaRPr lang="tr-TR" sz="3200" dirty="0"/>
          </a:p>
          <a:p>
            <a:r>
              <a:rPr lang="tr-TR" sz="3200" dirty="0"/>
              <a:t>Marmaris Ticaret Odası’nın sosyal bir projesi olan Marmaris Bal Evi Eğitim salonunda 01 – 02  Nisan (Pazartesi-Salı) tarihinde uygulamalı ana arı üretimi, arı sütü, polen, </a:t>
            </a:r>
            <a:r>
              <a:rPr lang="tr-TR" sz="3200" dirty="0" err="1"/>
              <a:t>propolis</a:t>
            </a:r>
            <a:r>
              <a:rPr lang="tr-TR" sz="3200" dirty="0"/>
              <a:t> ve arı </a:t>
            </a:r>
            <a:r>
              <a:rPr lang="tr-TR" sz="3200" dirty="0" err="1"/>
              <a:t>zehiri</a:t>
            </a:r>
            <a:r>
              <a:rPr lang="tr-TR" sz="3200" dirty="0"/>
              <a:t> üretimi konulu eğitim programı yapılacaktır. Bu eğitime Osmaniye köyü ve civar köylerden  arıcılar katılacak ve uygulama gerçekleşecektir.</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725942031"/>
      </p:ext>
    </p:extLst>
  </p:cSld>
  <p:clrMapOvr>
    <a:masterClrMapping/>
  </p:clrMapOvr>
  <p:transition spd="slow" advClick="0" advTm="15000">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476672"/>
            <a:ext cx="8352208" cy="5760640"/>
          </a:xfrm>
        </p:spPr>
        <p:txBody>
          <a:bodyPr>
            <a:normAutofit/>
          </a:bodyPr>
          <a:lstStyle/>
          <a:p>
            <a:pPr lvl="0"/>
            <a:r>
              <a:rPr lang="tr-TR" sz="2400" b="1" dirty="0" smtClean="0"/>
              <a:t>MARMARİS BAL EVİ’NE 2013 BAL TANITIM ONUR ÖDÜLÜ</a:t>
            </a:r>
          </a:p>
          <a:p>
            <a:pPr lvl="0"/>
            <a:endParaRPr lang="tr-TR" sz="2400" dirty="0" smtClean="0"/>
          </a:p>
          <a:p>
            <a:r>
              <a:rPr lang="tr-TR" sz="3200" dirty="0" smtClean="0"/>
              <a:t>Bal </a:t>
            </a:r>
            <a:r>
              <a:rPr lang="tr-TR" sz="3200" dirty="0"/>
              <a:t>ve Arı Ürünleri ve Araştırma Derneği Başkanı Ömer Arasan geleneksel hale gelen Altın Arı Ödülü’nün balın tanıtımına ve sektöre olan katkılarından dolayı bu yıl onur ödülü sahiplerini açıkladı.</a:t>
            </a:r>
          </a:p>
          <a:p>
            <a:r>
              <a:rPr lang="tr-TR" sz="3200" dirty="0"/>
              <a:t>Bal Tanıtım  Derneği 2013 Onur Ödülleri alacaklar arasında Marmaris Ticaret Odası’nın sosyal bir projesi olan Marmaris Bal Evi de bulunmaktadır.</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725942031"/>
      </p:ext>
    </p:extLst>
  </p:cSld>
  <p:clrMapOvr>
    <a:masterClrMapping/>
  </p:clrMapOvr>
  <p:transition spd="slow" advClick="0" advTm="15000">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16632"/>
            <a:ext cx="8352208" cy="5904656"/>
          </a:xfrm>
        </p:spPr>
        <p:txBody>
          <a:bodyPr>
            <a:normAutofit/>
          </a:bodyPr>
          <a:lstStyle/>
          <a:p>
            <a:pPr algn="ctr"/>
            <a:r>
              <a:rPr lang="tr-TR" sz="3200" b="1" u="sng" dirty="0" smtClean="0"/>
              <a:t>2013</a:t>
            </a:r>
            <a:endParaRPr lang="tr-TR" sz="3200" dirty="0"/>
          </a:p>
          <a:p>
            <a:r>
              <a:rPr lang="tr-TR" sz="3200" b="1" dirty="0"/>
              <a:t> </a:t>
            </a:r>
            <a:endParaRPr lang="tr-TR" sz="3200" dirty="0"/>
          </a:p>
          <a:p>
            <a:pPr marL="457200" lvl="0" indent="-457200">
              <a:buFont typeface="Wingdings" pitchFamily="2" charset="2"/>
              <a:buChar char="Ø"/>
            </a:pPr>
            <a:r>
              <a:rPr lang="tr-TR" sz="3200" b="1" dirty="0"/>
              <a:t>Ali TEZEL Yeni İş Sağlığı ve Güvenliği Yasa’sını anlattı.</a:t>
            </a:r>
            <a:endParaRPr lang="tr-TR" sz="3200" dirty="0"/>
          </a:p>
          <a:p>
            <a:r>
              <a:rPr lang="tr-TR" sz="3200" dirty="0"/>
              <a:t>Marmaris Ticaret Odası tarafından organize edilen 14 Ocak 2013 Pazartesi günü Grand 20.06.2012 günü TBMM’de kabul edilen 6331 sayılı Yeni İş Sağlığı ve Güvenliği Kanununu, Sosyal Güvenlik Müşaviri Sayın Ali TEZEL tarafından verilen seminerde tüm Marmarislilere anlattı.</a:t>
            </a:r>
          </a:p>
          <a:p>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725942031"/>
      </p:ext>
    </p:extLst>
  </p:cSld>
  <p:clrMapOvr>
    <a:masterClrMapping/>
  </p:clrMapOvr>
  <p:transition spd="slow" advClick="0" advTm="15000">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3426" name="Picture 2" descr="C:\Users\USER1\Desktop\NİSAN İMECE\2013 ETKİNLİK RES\ali tezel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620688"/>
            <a:ext cx="8238455" cy="5160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654681"/>
      </p:ext>
    </p:extLst>
  </p:cSld>
  <p:clrMapOvr>
    <a:masterClrMapping/>
  </p:clrMapOvr>
  <p:transition spd="slow" advClick="0" advTm="15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28599"/>
            <a:ext cx="8136903" cy="6314852"/>
          </a:xfrm>
        </p:spPr>
        <p:txBody>
          <a:bodyPr>
            <a:normAutofit fontScale="92500" lnSpcReduction="10000"/>
          </a:bodyPr>
          <a:lstStyle/>
          <a:p>
            <a:pPr marL="457200" lvl="0" indent="-457200" algn="ctr">
              <a:buFont typeface="Wingdings" pitchFamily="2" charset="2"/>
              <a:buChar char="Ø"/>
            </a:pPr>
            <a:r>
              <a:rPr lang="tr-TR" sz="2800" dirty="0"/>
              <a:t> </a:t>
            </a:r>
            <a:r>
              <a:rPr lang="tr-TR" sz="2800" b="1" dirty="0" smtClean="0"/>
              <a:t>TOBB’UN BAŞLATTIĞI “KRİZ VARSA ÇARE DE VAR” KAMPANYASINA MTO DA KATILDI.</a:t>
            </a:r>
            <a:endParaRPr lang="tr-TR" sz="2800" dirty="0" smtClean="0"/>
          </a:p>
          <a:p>
            <a:r>
              <a:rPr lang="tr-TR" sz="2800" dirty="0" smtClean="0"/>
              <a:t>Kampanyayı </a:t>
            </a:r>
            <a:r>
              <a:rPr lang="tr-TR" sz="2800" dirty="0"/>
              <a:t>değerlendiren Marmaris Ticaret Odası Başkanı Mehmet Baysal, “TOBB önderliğinde “Üreten Türkiye Platformu” HAK İŞ, TÜRK İŞ, TESK, TİSK, KAMU SEN,</a:t>
            </a:r>
            <a:r>
              <a:rPr lang="tr-TR" sz="2800" b="1" dirty="0"/>
              <a:t> </a:t>
            </a:r>
            <a:r>
              <a:rPr lang="tr-TR" sz="2800" dirty="0"/>
              <a:t>TÜSİAD, MÜSİAD, Sayın Başbakanımız, Sayın Ana Muhalefet Başkanımız, diğer partiler ve diğer kesimler bu oluşuma destek vermekte. Amacımız krizden çıkmak için alım gücü olanların alımlarını ertelememesi. Alımlarının ülkenin alın teriyle üretilen ürünlerini tercih etmelerini öneriyoruz. Türkiye Odalar ve Borsalar Birliği (TOBB), HAK İŞ, TÜRK İŞ, TESK, TİSK, KAMU SEN,</a:t>
            </a:r>
            <a:r>
              <a:rPr lang="tr-TR" sz="2800" b="1" dirty="0"/>
              <a:t> </a:t>
            </a:r>
            <a:r>
              <a:rPr lang="tr-TR" sz="2800" dirty="0"/>
              <a:t>TİM, TÜSİAD ve </a:t>
            </a:r>
            <a:r>
              <a:rPr lang="tr-TR" sz="2800" dirty="0" err="1"/>
              <a:t>MÜSİAD'in</a:t>
            </a:r>
            <a:r>
              <a:rPr lang="tr-TR" sz="2800" dirty="0"/>
              <a:t> katılımıyla, "Kriz varsa çare de var!" adlı bir entegre iletişim kampanyası başlatılmıştır. Verimli ve yapıcı bir birliktelik içindeki bu sivil platformda, çok değerli bir "amaç birliği" ve profesyonelce yaklaşım söz </a:t>
            </a:r>
            <a:r>
              <a:rPr lang="tr-TR" sz="2800" dirty="0" smtClean="0"/>
              <a:t>konusudur….</a:t>
            </a:r>
            <a:endParaRPr lang="tr-TR" sz="2800" dirty="0"/>
          </a:p>
          <a:p>
            <a:pPr algn="just"/>
            <a:endParaRPr lang="tr-TR" sz="2800"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253920232"/>
      </p:ext>
    </p:extLst>
  </p:cSld>
  <p:clrMapOvr>
    <a:masterClrMapping/>
  </p:clrMapOvr>
  <p:transition spd="slow" advClick="0" advTm="15000">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16632"/>
            <a:ext cx="8352208" cy="4176464"/>
          </a:xfrm>
        </p:spPr>
        <p:txBody>
          <a:bodyPr>
            <a:normAutofit/>
          </a:bodyPr>
          <a:lstStyle/>
          <a:p>
            <a:pPr algn="just"/>
            <a:r>
              <a:rPr lang="tr-TR" sz="3200" dirty="0" smtClean="0"/>
              <a:t>Marmaris </a:t>
            </a:r>
            <a:r>
              <a:rPr lang="tr-TR" sz="3200" dirty="0"/>
              <a:t>Ticaret Odası tarafından organize edilen 'Sizin Dükkan Torunlara </a:t>
            </a:r>
            <a:r>
              <a:rPr lang="tr-TR" sz="3200" dirty="0" err="1"/>
              <a:t>Kalırmı</a:t>
            </a:r>
            <a:r>
              <a:rPr lang="tr-TR" sz="3200" dirty="0"/>
              <a:t>' başlıklı seminer 22 Ocak 2013 tarihinde Grand Yazıcı </a:t>
            </a:r>
            <a:r>
              <a:rPr lang="tr-TR" sz="3200" dirty="0" err="1"/>
              <a:t>Mares</a:t>
            </a:r>
            <a:r>
              <a:rPr lang="tr-TR" sz="3200" dirty="0"/>
              <a:t> </a:t>
            </a:r>
            <a:r>
              <a:rPr lang="tr-TR" sz="3200" dirty="0" err="1"/>
              <a:t>Hotel’de</a:t>
            </a:r>
            <a:r>
              <a:rPr lang="tr-TR" sz="3200" dirty="0"/>
              <a:t> gerçekleşti. </a:t>
            </a:r>
            <a:r>
              <a:rPr lang="tr-TR" sz="3200" dirty="0" err="1"/>
              <a:t>İzgören</a:t>
            </a:r>
            <a:r>
              <a:rPr lang="tr-TR" sz="3200" dirty="0"/>
              <a:t> Akademi kurucusu Ahmet Şerif </a:t>
            </a:r>
            <a:r>
              <a:rPr lang="tr-TR" sz="3200" dirty="0" err="1"/>
              <a:t>İzgören</a:t>
            </a:r>
            <a:r>
              <a:rPr lang="tr-TR" sz="3200" dirty="0"/>
              <a:t> tarafından verilen konferansa ilçedeki işadamlarının ve halkın ilgisi büyük oldu.</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4450" name="Picture 2" descr="C:\Users\USER1\Desktop\NİSAN İMECE\2013 ETKİNLİK RES\DSC_01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4376179"/>
            <a:ext cx="3240360" cy="21672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654681"/>
      </p:ext>
    </p:extLst>
  </p:cSld>
  <p:clrMapOvr>
    <a:masterClrMapping/>
  </p:clrMapOvr>
  <p:transition spd="slow" advClick="0" advTm="15000">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16632"/>
            <a:ext cx="8352208" cy="6120680"/>
          </a:xfrm>
        </p:spPr>
        <p:txBody>
          <a:bodyPr>
            <a:normAutofit fontScale="92500" lnSpcReduction="20000"/>
          </a:bodyPr>
          <a:lstStyle/>
          <a:p>
            <a:pPr lvl="0"/>
            <a:r>
              <a:rPr lang="tr-TR" sz="3200" b="1" dirty="0" smtClean="0"/>
              <a:t>MTO’NUN </a:t>
            </a:r>
            <a:r>
              <a:rPr lang="tr-TR" sz="3200" b="1" dirty="0"/>
              <a:t>“BEŞİ BİR YERDE” PROJELERİNDEN BİRİ DAHA HAYATA GEÇİYOR:  İL GENEL MECLİSİNDEN TAM DESTEK</a:t>
            </a:r>
            <a:endParaRPr lang="tr-TR" sz="3200" dirty="0"/>
          </a:p>
          <a:p>
            <a:r>
              <a:rPr lang="tr-TR" sz="3200" b="1" dirty="0"/>
              <a:t> </a:t>
            </a:r>
            <a:endParaRPr lang="tr-TR" sz="3200" dirty="0"/>
          </a:p>
          <a:p>
            <a:r>
              <a:rPr lang="tr-TR" sz="3200" b="1" i="1" dirty="0"/>
              <a:t>“KAMERİYE ORTODOKS KİLİSESİNİN RESTORASYON ÇALIŞMASINA BAŞLANIYOR.”</a:t>
            </a:r>
            <a:endParaRPr lang="tr-TR" sz="3200" dirty="0"/>
          </a:p>
          <a:p>
            <a:r>
              <a:rPr lang="tr-TR" sz="3200" b="1" i="1" dirty="0"/>
              <a:t> </a:t>
            </a:r>
            <a:endParaRPr lang="tr-TR" sz="3200" dirty="0"/>
          </a:p>
          <a:p>
            <a:r>
              <a:rPr lang="tr-TR" sz="3200" dirty="0"/>
              <a:t>7 Şubat 2013 Perşembe Günü Odamız Başkanı Mehmet Baysal, Başkan Yrd. Nuran Esin, Marmaris Müze Müdürü Esengül Yıldız Öztekin ve Mimar Tamer Kasap Marmaris Ticaret Odası’nın Beşi Bir Yerde Projeleri ile ilgili olarak Muğla İl Genel Meclis Başkanı Cemal Gülpınar, Genel Sekreter  Sebahattin Avcı’yı makamlarında ziyaret etti ve İl Genel Meclis toplantısına katıldılar.</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921654681"/>
      </p:ext>
    </p:extLst>
  </p:cSld>
  <p:clrMapOvr>
    <a:masterClrMapping/>
  </p:clrMapOvr>
  <p:transition spd="slow" advClick="0" advTm="15000">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6048672"/>
          </a:xfrm>
        </p:spPr>
        <p:txBody>
          <a:bodyPr>
            <a:normAutofit fontScale="85000" lnSpcReduction="10000"/>
          </a:bodyPr>
          <a:lstStyle/>
          <a:p>
            <a:pPr lvl="0"/>
            <a:r>
              <a:rPr lang="tr-TR" sz="3200" b="1" dirty="0" smtClean="0"/>
              <a:t>UMEM </a:t>
            </a:r>
            <a:r>
              <a:rPr lang="tr-TR" sz="3200" b="1" dirty="0"/>
              <a:t>Beceri’10 Marmaris’te İlk Sertifikasını Verdi</a:t>
            </a:r>
            <a:endParaRPr lang="tr-TR" sz="3200" dirty="0"/>
          </a:p>
          <a:p>
            <a:r>
              <a:rPr lang="tr-TR" sz="3200" b="1" dirty="0"/>
              <a:t> </a:t>
            </a:r>
            <a:endParaRPr lang="tr-TR" sz="3200" dirty="0"/>
          </a:p>
          <a:p>
            <a:r>
              <a:rPr lang="tr-TR" sz="3200" dirty="0"/>
              <a:t>23 Ocak 2013 tarihinde ilçemizde düzenlenen ilk UMEM kursunun, 16 mezununa sertifikalarını vermek üzere 75. Yık Kız Teknik ve Meslek Lisesi’nde bir tören düzenlendi.</a:t>
            </a:r>
          </a:p>
          <a:p>
            <a:r>
              <a:rPr lang="tr-TR" sz="3200" dirty="0"/>
              <a:t>75. Yıl Kız Teknik ve Meslek Lisesi, Muğla Çalışma ve İş Kurumu İl Müdürlüğü ve Odamız işbirliğinde 5 Kasım 2012 tarihinde başlayan Depo Sorumlusu Kursu 23 Ocak günü tamamlanarak 16 başarılı kursiyere uluslararası geçerliliği olan sertifikaları verildi.</a:t>
            </a:r>
          </a:p>
          <a:p>
            <a:r>
              <a:rPr lang="tr-TR" sz="3200" dirty="0"/>
              <a:t>Kursiyerlere ve katılımcılara verilen kokteyl ile başlayan tören konuşmalarla devam etti. İŞKUR İl Müdür Vekili tarafından yapılan konuşmada İŞKUR desteklerine ve </a:t>
            </a:r>
            <a:r>
              <a:rPr lang="tr-TR" sz="3200" dirty="0" err="1"/>
              <a:t>UMEM’in</a:t>
            </a:r>
            <a:r>
              <a:rPr lang="tr-TR" sz="3200" dirty="0"/>
              <a:t> faydalarına değinildi.</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921654681"/>
      </p:ext>
    </p:extLst>
  </p:cSld>
  <p:clrMapOvr>
    <a:masterClrMapping/>
  </p:clrMapOvr>
  <p:transition spd="slow" advClick="0" advTm="15000">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476672"/>
            <a:ext cx="8352208" cy="5760640"/>
          </a:xfrm>
        </p:spPr>
        <p:txBody>
          <a:bodyPr>
            <a:normAutofit/>
          </a:bodyPr>
          <a:lstStyle/>
          <a:p>
            <a:pPr lvl="0"/>
            <a:r>
              <a:rPr lang="tr-TR" sz="3200" b="1" dirty="0" smtClean="0"/>
              <a:t>MARMARİS </a:t>
            </a:r>
            <a:r>
              <a:rPr lang="tr-TR" sz="3200" b="1" dirty="0"/>
              <a:t>BAL EVİ EMITT FUARINA KATILDI.</a:t>
            </a:r>
            <a:endParaRPr lang="tr-TR" sz="3200" dirty="0"/>
          </a:p>
          <a:p>
            <a:r>
              <a:rPr lang="tr-TR" sz="3200" b="1" dirty="0"/>
              <a:t>17. EMITT – Doğu Akdeniz Uluslararası Turizm ve Seyahat Fuarı</a:t>
            </a:r>
            <a:endParaRPr lang="tr-TR" sz="3200" dirty="0"/>
          </a:p>
          <a:p>
            <a:r>
              <a:rPr lang="tr-TR" sz="3200" dirty="0"/>
              <a:t>Marmaris Ticaret Odası’nı sosyal bir projesi olan Marmaris Bal Evi de Marmaris’in marka ürünlerinden biri olan Çam Balının tanıtılması için EMITT fuarında </a:t>
            </a:r>
            <a:r>
              <a:rPr lang="tr-TR" sz="3200" i="1" dirty="0"/>
              <a:t>Muğla</a:t>
            </a:r>
            <a:r>
              <a:rPr lang="tr-TR" sz="3200" dirty="0"/>
              <a:t> tanıtım standında yerini aldı.</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921654681"/>
      </p:ext>
    </p:extLst>
  </p:cSld>
  <p:clrMapOvr>
    <a:masterClrMapping/>
  </p:clrMapOvr>
  <p:transition spd="slow" advClick="0" advTm="15000">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5904656"/>
          </a:xfrm>
        </p:spPr>
        <p:txBody>
          <a:bodyPr>
            <a:normAutofit fontScale="85000" lnSpcReduction="20000"/>
          </a:bodyPr>
          <a:lstStyle/>
          <a:p>
            <a:endParaRPr lang="tr-TR" sz="3200" dirty="0"/>
          </a:p>
          <a:p>
            <a:pPr lvl="0"/>
            <a:r>
              <a:rPr lang="tr-TR" sz="3200" b="1" dirty="0"/>
              <a:t>UMEM BECERİ 10 KAPSAMINDA HİZMET SEKTÖRÜNDE İLK KURSUMUZ TAMAMLANDI!</a:t>
            </a:r>
            <a:endParaRPr lang="tr-TR" sz="3200" dirty="0"/>
          </a:p>
          <a:p>
            <a:r>
              <a:rPr lang="tr-TR" sz="3200" b="1" dirty="0"/>
              <a:t> </a:t>
            </a:r>
            <a:endParaRPr lang="tr-TR" sz="3200" dirty="0"/>
          </a:p>
          <a:p>
            <a:r>
              <a:rPr lang="tr-TR" sz="3200" b="1" dirty="0"/>
              <a:t>Büyük Önderimiz Mustafa Kemal Atatürk’ün dediği gibi “Bir yandan yaygın olan cehaleti ortadan kaldırırken, öte yandan toplum hayatında yapıcı, etkili ve verimli insanlar yetiştirmek gerekir.”</a:t>
            </a:r>
            <a:endParaRPr lang="tr-TR" sz="3200" dirty="0"/>
          </a:p>
          <a:p>
            <a:r>
              <a:rPr lang="tr-TR" sz="3200" dirty="0"/>
              <a:t>UMEM Beceri’10; Uzmanlaşmış Meslek Edindirme Merkezleri Projesi, Türkiye Odalar ve Borsalar Birliği, Çalışma ve Sosyal Güvenlik Bakanlığı, Milli Eğitim Bakanlığı ve TOBB Ekonomi ve Teknoloji Üniversitesinin ortak projesi olarak 2010 yılından itibaren uygulanmaktadır. Beceri kazandırma ve iş edindirme ilkeleri üzerine kurulan UMEM Beceri’10, 2012 yılından bu yana ilçemizde de faaliyet halindedir.</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921654681"/>
      </p:ext>
    </p:extLst>
  </p:cSld>
  <p:clrMapOvr>
    <a:masterClrMapping/>
  </p:clrMapOvr>
  <p:transition spd="slow" advClick="0" advTm="15000">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908720"/>
            <a:ext cx="8352208" cy="3456384"/>
          </a:xfrm>
        </p:spPr>
        <p:txBody>
          <a:bodyPr>
            <a:normAutofit/>
          </a:bodyPr>
          <a:lstStyle/>
          <a:p>
            <a:pPr lvl="0" algn="just"/>
            <a:r>
              <a:rPr lang="tr-TR" sz="2400" b="1" dirty="0" smtClean="0"/>
              <a:t>MARMARİS </a:t>
            </a:r>
            <a:r>
              <a:rPr lang="tr-TR" sz="2400" b="1" dirty="0"/>
              <a:t>BAL EVİ -OSMANİYE KÖYÜ'NDE ARICILARA EĞİTİM</a:t>
            </a:r>
            <a:r>
              <a:rPr lang="tr-TR" sz="2400" dirty="0"/>
              <a:t> </a:t>
            </a:r>
            <a:br>
              <a:rPr lang="tr-TR" sz="2400" dirty="0"/>
            </a:br>
            <a:r>
              <a:rPr lang="tr-TR" sz="3200" dirty="0"/>
              <a:t/>
            </a:r>
            <a:br>
              <a:rPr lang="tr-TR" sz="3200" dirty="0"/>
            </a:br>
            <a:r>
              <a:rPr lang="tr-TR" dirty="0"/>
              <a:t>Marmaris Ticaret Odası'nın sosyal projesi olan Marmaris Bal Evi, </a:t>
            </a:r>
            <a:r>
              <a:rPr lang="tr-TR" dirty="0" err="1" smtClean="0"/>
              <a:t>arıcılıkve</a:t>
            </a:r>
            <a:r>
              <a:rPr lang="tr-TR" dirty="0" smtClean="0"/>
              <a:t> </a:t>
            </a:r>
            <a:r>
              <a:rPr lang="tr-TR" dirty="0"/>
              <a:t>bal üretimi Marmaris çam balını markalaştırma adına yaptığı eğitim</a:t>
            </a:r>
            <a:br>
              <a:rPr lang="tr-TR" dirty="0"/>
            </a:br>
            <a:r>
              <a:rPr lang="tr-TR" dirty="0"/>
              <a:t>zincirine bir yenisini ekledi. 27.02 2013 tarihinde Osmaniye köyü Marmaris</a:t>
            </a:r>
            <a:br>
              <a:rPr lang="tr-TR" dirty="0"/>
            </a:br>
            <a:r>
              <a:rPr lang="tr-TR" dirty="0"/>
              <a:t>Bal Evinde düzenlenen arıcılıkta ilkbahar bakımı, </a:t>
            </a:r>
            <a:r>
              <a:rPr lang="tr-TR" dirty="0" err="1"/>
              <a:t>Varoa</a:t>
            </a:r>
            <a:r>
              <a:rPr lang="tr-TR" dirty="0"/>
              <a:t> zararlıları ve</a:t>
            </a:r>
            <a:br>
              <a:rPr lang="tr-TR" dirty="0"/>
            </a:br>
            <a:r>
              <a:rPr lang="tr-TR" dirty="0"/>
              <a:t>mücadelesi ile Marmaris İlçe Tarım Müdürlüğü'nün de arıcılıkla ilgili</a:t>
            </a:r>
            <a:br>
              <a:rPr lang="tr-TR" dirty="0"/>
            </a:br>
            <a:r>
              <a:rPr lang="tr-TR" dirty="0"/>
              <a:t>mevzuat konusunun ele alındığı eğitim semineri büyük ilgi gördü.</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921654681"/>
      </p:ext>
    </p:extLst>
  </p:cSld>
  <p:clrMapOvr>
    <a:masterClrMapping/>
  </p:clrMapOvr>
  <p:transition spd="slow" advClick="0" advTm="15000">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548680"/>
            <a:ext cx="8352208" cy="2520280"/>
          </a:xfrm>
        </p:spPr>
        <p:txBody>
          <a:bodyPr>
            <a:normAutofit fontScale="85000" lnSpcReduction="20000"/>
          </a:bodyPr>
          <a:lstStyle/>
          <a:p>
            <a:r>
              <a:rPr lang="tr-TR" sz="2400" b="1" dirty="0"/>
              <a:t>Mehmet Baysal Amerika’da</a:t>
            </a:r>
            <a:endParaRPr lang="tr-TR" sz="2400" dirty="0"/>
          </a:p>
          <a:p>
            <a:r>
              <a:rPr lang="tr-TR" sz="2400" dirty="0"/>
              <a:t>Başbakan Yardımcısı Ali Babacan ve TOBB Başkanı M. </a:t>
            </a:r>
            <a:r>
              <a:rPr lang="tr-TR" sz="2400" dirty="0" err="1"/>
              <a:t>Rifat</a:t>
            </a:r>
            <a:r>
              <a:rPr lang="tr-TR" sz="2400" dirty="0"/>
              <a:t> </a:t>
            </a:r>
            <a:r>
              <a:rPr lang="tr-TR" sz="2400" dirty="0" err="1"/>
              <a:t>Hisarcıklıoğlu</a:t>
            </a:r>
            <a:r>
              <a:rPr lang="tr-TR" sz="2400" dirty="0"/>
              <a:t> ağırlıklı olarak teknoloji şirketlerinin hisse senetlerinin işlem gördüğü ABD'nin ikinci büyük borsası </a:t>
            </a:r>
            <a:r>
              <a:rPr lang="tr-TR" sz="2400" dirty="0" err="1"/>
              <a:t>Nasdaq'ta</a:t>
            </a:r>
            <a:r>
              <a:rPr lang="tr-TR" sz="2400" dirty="0"/>
              <a:t> kapanış zilini çaldı.​</a:t>
            </a:r>
          </a:p>
          <a:p>
            <a:r>
              <a:rPr lang="tr-TR" sz="2400" dirty="0"/>
              <a:t>"Türkiye Yatırım Haftası" dolayısıyla Türkiye Odalar ve Borsalar Birliği'nden (TOBB) kalabalık bir heyetle New York'ta bulunan Babacan, söz konusu etkinlik kapsamında, ABD'nin teknoloji borsası olarak bilinen </a:t>
            </a:r>
            <a:r>
              <a:rPr lang="tr-TR" sz="2400" dirty="0" err="1"/>
              <a:t>Nasdaq'ı</a:t>
            </a:r>
            <a:r>
              <a:rPr lang="tr-TR" sz="2400" dirty="0"/>
              <a:t> ziyaret etti. Odamızı temsilen de Yönetim Kurulu Başkanımız Mehmet Baysal ziyarete katıldı.</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6" name="Picture 2" descr="C:\Users\USER1\Desktop\NİSAN İMECE\2013 ETKİNLİK RES\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2869231"/>
            <a:ext cx="6056977" cy="37086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177335"/>
      </p:ext>
    </p:extLst>
  </p:cSld>
  <p:clrMapOvr>
    <a:masterClrMapping/>
  </p:clrMapOvr>
  <p:transition spd="slow" advClick="0" advTm="15000">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340768"/>
            <a:ext cx="8352208" cy="3960440"/>
          </a:xfrm>
        </p:spPr>
        <p:txBody>
          <a:bodyPr>
            <a:normAutofit/>
          </a:bodyPr>
          <a:lstStyle/>
          <a:p>
            <a:pPr lvl="0"/>
            <a:r>
              <a:rPr lang="tr-TR" sz="2400" b="1" u="sng" dirty="0" smtClean="0"/>
              <a:t>ODAMIZIN 2013- 2017 STRATEJİK PLANI HAZIRLANMIŞTIR.</a:t>
            </a:r>
          </a:p>
          <a:p>
            <a:r>
              <a:rPr lang="tr-TR" sz="3200" dirty="0" smtClean="0"/>
              <a:t> </a:t>
            </a:r>
          </a:p>
          <a:p>
            <a:pPr algn="just"/>
            <a:r>
              <a:rPr lang="tr-TR" sz="2400" dirty="0" smtClean="0"/>
              <a:t>Odamızın </a:t>
            </a:r>
            <a:r>
              <a:rPr lang="tr-TR" sz="2400" dirty="0"/>
              <a:t>üyelerinin taleplerini karşılama ve hizmetlerimizi belirli bir standardizasyona oturtma amacıyla gelişime açık süreklilik arz eden bir meslek kuruluşu olması amacıyla 2012 Aralık ayından bugüne gerçekleştirdiği yoğun çalışmalar neticesinde Stratejik Planımız ortaya çıkmıştır.</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921654681"/>
      </p:ext>
    </p:extLst>
  </p:cSld>
  <p:clrMapOvr>
    <a:masterClrMapping/>
  </p:clrMapOvr>
  <p:transition spd="slow" advClick="0" advTm="15000">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6498" name="Picture 2" descr="C:\Users\USER1\Desktop\NİSAN İMECE\ARKA KAPAK STR.PLAN\kapak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32656"/>
            <a:ext cx="8189500" cy="60486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654681"/>
      </p:ext>
    </p:extLst>
  </p:cSld>
  <p:clrMapOvr>
    <a:masterClrMapping/>
  </p:clrMapOvr>
  <p:transition spd="slow" advClick="0" advTm="15000">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60647"/>
            <a:ext cx="8352208" cy="6282803"/>
          </a:xfrm>
        </p:spPr>
        <p:txBody>
          <a:bodyPr>
            <a:normAutofit fontScale="47500" lnSpcReduction="20000"/>
          </a:bodyPr>
          <a:lstStyle/>
          <a:p>
            <a:r>
              <a:rPr lang="tr-TR" sz="3800" b="1" dirty="0" smtClean="0"/>
              <a:t>ODAMIZ ISO 9001:2008 KYS (KALİTE YÖNETİM SİSTEMLERİ) BELGESİNİ TSE’DEN ALMIŞTIR.</a:t>
            </a:r>
          </a:p>
          <a:p>
            <a:endParaRPr lang="tr-TR" sz="3800" dirty="0"/>
          </a:p>
          <a:p>
            <a:r>
              <a:rPr lang="tr-TR" sz="3800" dirty="0"/>
              <a:t>Akredite Oda derecesinde hizmet sunan Odamız, 2012 yılında Akreditasyon ve Kalite Belgelendirmeleri için çalışmalarına hız vermiştir. </a:t>
            </a:r>
          </a:p>
          <a:p>
            <a:r>
              <a:rPr lang="tr-TR" sz="3800" dirty="0"/>
              <a:t>Akreditasyonun ilk aşaması olan ISO 9001:2008 Kalite Yönetim Sistemleri kapsamında belgelendirilmeye hak kazanmak için personeli ile etkin ve hummalı bir çalışma süreci başlatan Odamızda 2011 yılında Kalite Yönetim Sistemleri Temel Eğitimleri ve Dokümantasyon Eğitimleri verilmiş, personelimiz belgelendirilmiştir. </a:t>
            </a:r>
          </a:p>
          <a:p>
            <a:r>
              <a:rPr lang="tr-TR" sz="3800" dirty="0"/>
              <a:t>2012 yılında da bu eğitimlere devam eden Odamız, süreç içinde personelinin sertifika bazında değil hizmet bazında kaliteli olmasını sağlamıştır. </a:t>
            </a:r>
          </a:p>
          <a:p>
            <a:r>
              <a:rPr lang="tr-TR" sz="3800" dirty="0"/>
              <a:t>ISO 9001:2008 KYS (Kalite Yönetim Sistemi)  Belgesini 30 Nisan 2013’te alan Odamız TOBB Akreditasyon takviminin ilk yarısını tamamlamıştır. Kurulan sistemin dokümantasyonunun Akreditasyon şartlarını da içermesi için bu program, TOBB ETUSEM eğitmenlerinden ve Muğla, Milas, </a:t>
            </a:r>
            <a:r>
              <a:rPr lang="tr-TR" sz="3800" dirty="0" err="1"/>
              <a:t>BODTO’nun</a:t>
            </a:r>
            <a:r>
              <a:rPr lang="tr-TR" sz="3800" dirty="0"/>
              <a:t> da akreditasyon sistemini kurmuş olan Prof. Dr. Fuat Önder tarafından yürütülmektedir.</a:t>
            </a:r>
          </a:p>
          <a:p>
            <a:r>
              <a:rPr lang="tr-TR" sz="3800" dirty="0"/>
              <a:t>Bundan sonra ise Temmuz 2013’te başvuru şartlarını tamamlamış olan Odamız başvurusunu yapacak ve TOBB’un takvimine “ Geliştirme Denetimine” Eylül- Ekim ayları gibi girecektir. Bu tarihten itibaren Odamızın “Akreditasyon Denetimi” yine TOBB tarafından düzenlenen takvime göre Haziran 2014’te gerçekleştirilecektir. Bu takvime Odalarımızın müdahale etme şansı yoktur. Ancak “Marmaris Ticaret Odası Stratejik Planı” Ege Üniversitesi akademisyenlerince tamamlanmış, ISO 9001:2008 KYS Belgesinin alınması ile birlikte akreditasyon süresinde önümüzde önemli bir engel kalmamış olup odamızca verilen hizmet kalitesi belgelendirilmiştir.</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921654681"/>
      </p:ext>
    </p:extLst>
  </p:cSld>
  <p:clrMapOvr>
    <a:masterClrMapping/>
  </p:clrMapOvr>
  <p:transition spd="slow" advClick="0" advTm="15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28599"/>
            <a:ext cx="8136903" cy="6314852"/>
          </a:xfrm>
        </p:spPr>
        <p:txBody>
          <a:bodyPr>
            <a:normAutofit/>
          </a:bodyPr>
          <a:lstStyle/>
          <a:p>
            <a:endParaRPr lang="tr-TR" sz="2800" dirty="0"/>
          </a:p>
          <a:p>
            <a:endParaRPr lang="tr-TR" sz="2800" dirty="0"/>
          </a:p>
          <a:p>
            <a:pPr marL="457200" lvl="0" indent="-457200">
              <a:buFont typeface="Wingdings" pitchFamily="2" charset="2"/>
              <a:buChar char="Ø"/>
            </a:pPr>
            <a:r>
              <a:rPr lang="tr-TR" sz="2800" dirty="0"/>
              <a:t>Temmuz ayında Kimsesizler ve Güçsüzlere Yardım Vakfı Marmaris Şubesi Başkanı Yasemin Tümer ve üyeleri, </a:t>
            </a:r>
            <a:r>
              <a:rPr lang="tr-TR" sz="2800" b="1" u="sng" dirty="0"/>
              <a:t>"Kriz varsa çare de var</a:t>
            </a:r>
            <a:r>
              <a:rPr lang="tr-TR" sz="2800" dirty="0"/>
              <a:t>" kampanyası kapsamında esnaftan satın alınan giysileri bağışlayan Marmaris Ticaret Odası’na teşekkür ziyaretinde </a:t>
            </a:r>
            <a:r>
              <a:rPr lang="tr-TR" sz="2800" dirty="0" smtClean="0"/>
              <a:t>bulundu</a:t>
            </a:r>
          </a:p>
          <a:p>
            <a:pPr lvl="0"/>
            <a:endParaRPr lang="tr-TR" sz="2800" dirty="0"/>
          </a:p>
          <a:p>
            <a:pPr marL="457200" lvl="0" indent="-457200">
              <a:buFont typeface="Wingdings" pitchFamily="2" charset="2"/>
              <a:buChar char="Ø"/>
            </a:pPr>
            <a:r>
              <a:rPr lang="tr-TR" sz="2800" dirty="0"/>
              <a:t>01-05 Nisan 2009 MAREX Fuarında odamız da yer aldı.</a:t>
            </a:r>
          </a:p>
          <a:p>
            <a:pPr algn="just"/>
            <a:endParaRPr lang="tr-TR" sz="2800"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85122744"/>
      </p:ext>
    </p:extLst>
  </p:cSld>
  <p:clrMapOvr>
    <a:masterClrMapping/>
  </p:clrMapOvr>
  <p:transition spd="slow" advClick="0" advTm="15000">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5474" name="Picture 2" descr="C:\Users\USER1\Desktop\Scan_Pic0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88640"/>
            <a:ext cx="8349446" cy="60486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654681"/>
      </p:ext>
    </p:extLst>
  </p:cSld>
  <p:clrMapOvr>
    <a:masterClrMapping/>
  </p:clrMapOvr>
  <p:transition spd="slow" advClick="0" advTm="15000">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170" name="Picture 2" descr="C:\Users\USER1\Desktop\NİSAN İMECE\2010 ETKİNLİK RES\BEŞİ BİR YERDE BİLBO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908719"/>
            <a:ext cx="7874510" cy="45365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85046"/>
      </p:ext>
    </p:extLst>
  </p:cSld>
  <p:clrMapOvr>
    <a:masterClrMapping/>
  </p:clrMapOvr>
  <p:transition spd="slow" advClick="0" advTm="15000">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0178459.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5004048" y="192972"/>
            <a:ext cx="2088232" cy="319493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 Placeholder 4"/>
          <p:cNvSpPr>
            <a:spLocks noGrp="1"/>
          </p:cNvSpPr>
          <p:nvPr>
            <p:ph type="body" sz="quarter" idx="10"/>
          </p:nvPr>
        </p:nvSpPr>
        <p:spPr>
          <a:xfrm>
            <a:off x="228600" y="5445224"/>
            <a:ext cx="8672946" cy="139065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lstStyle/>
          <a:p>
            <a:r>
              <a:rPr lang="tr-TR" dirty="0" smtClean="0"/>
              <a:t> TURİZMDE </a:t>
            </a:r>
            <a:r>
              <a:rPr lang="tr-TR" u="sng" dirty="0" smtClean="0">
                <a:effectLst>
                  <a:outerShdw blurRad="38100" dist="38100" dir="2700000" algn="tl">
                    <a:srgbClr val="000000">
                      <a:alpha val="43137"/>
                    </a:srgbClr>
                  </a:outerShdw>
                </a:effectLst>
              </a:rPr>
              <a:t>ÇEŞİTLİLİK</a:t>
            </a:r>
            <a:r>
              <a:rPr lang="tr-TR" dirty="0" smtClean="0"/>
              <a:t> ve </a:t>
            </a:r>
            <a:r>
              <a:rPr lang="tr-TR" u="sng" dirty="0" smtClean="0">
                <a:effectLst>
                  <a:outerShdw blurRad="38100" dist="38100" dir="2700000" algn="tl">
                    <a:srgbClr val="000000">
                      <a:alpha val="43137"/>
                    </a:srgbClr>
                  </a:outerShdw>
                </a:effectLst>
              </a:rPr>
              <a:t>SÜRDÜRÜLEBİLİRLİK</a:t>
            </a:r>
            <a:r>
              <a:rPr lang="tr-TR" dirty="0" smtClean="0"/>
              <a:t> ADINA</a:t>
            </a:r>
            <a:endParaRPr lang="tr-TR" dirty="0"/>
          </a:p>
        </p:txBody>
      </p:sp>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368" y="5661248"/>
            <a:ext cx="828303" cy="828303"/>
          </a:xfrm>
          <a:prstGeom prst="snip2Diag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216078"/>
            <a:ext cx="4762500" cy="3171825"/>
          </a:xfrm>
          <a:prstGeom prst="rect">
            <a:avLst/>
          </a:prstGeom>
          <a:ln>
            <a:noFill/>
          </a:ln>
          <a:effectLst>
            <a:softEdge rad="112500"/>
          </a:effectLst>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459910"/>
            <a:ext cx="1353213" cy="1944327"/>
          </a:xfrm>
          <a:prstGeom prst="rect">
            <a:avLst/>
          </a:prstGeom>
          <a:ln>
            <a:noFill/>
          </a:ln>
          <a:effectLst>
            <a:outerShdw blurRad="292100" dist="139700" dir="2700000" algn="tl" rotWithShape="0">
              <a:srgbClr val="333333">
                <a:alpha val="65000"/>
              </a:srgbClr>
            </a:outerShdw>
          </a:effectLst>
        </p:spPr>
      </p:pic>
      <p:pic>
        <p:nvPicPr>
          <p:cNvPr id="7" name="Resim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3490934"/>
            <a:ext cx="1353213" cy="1913304"/>
          </a:xfrm>
          <a:prstGeom prst="rect">
            <a:avLst/>
          </a:prstGeom>
          <a:ln>
            <a:noFill/>
          </a:ln>
          <a:effectLst>
            <a:outerShdw blurRad="292100" dist="139700" dir="2700000" algn="tl" rotWithShape="0">
              <a:srgbClr val="333333">
                <a:alpha val="65000"/>
              </a:srgbClr>
            </a:outerShdw>
          </a:effectLst>
        </p:spPr>
      </p:pic>
      <p:pic>
        <p:nvPicPr>
          <p:cNvPr id="8" name="Resim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2061" y="3471898"/>
            <a:ext cx="1324738" cy="1932339"/>
          </a:xfrm>
          <a:prstGeom prst="rect">
            <a:avLst/>
          </a:prstGeom>
          <a:ln>
            <a:noFill/>
          </a:ln>
          <a:effectLst>
            <a:outerShdw blurRad="292100" dist="139700" dir="2700000" algn="tl" rotWithShape="0">
              <a:srgbClr val="333333">
                <a:alpha val="65000"/>
              </a:srgbClr>
            </a:outerShdw>
          </a:effectLst>
        </p:spPr>
      </p:pic>
      <p:pic>
        <p:nvPicPr>
          <p:cNvPr id="9" name="Resim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0431" y="3490934"/>
            <a:ext cx="1353212" cy="1913304"/>
          </a:xfrm>
          <a:prstGeom prst="rect">
            <a:avLst/>
          </a:prstGeom>
          <a:ln>
            <a:noFill/>
          </a:ln>
          <a:effectLst>
            <a:outerShdw blurRad="292100" dist="139700" dir="2700000" algn="tl" rotWithShape="0">
              <a:srgbClr val="333333">
                <a:alpha val="65000"/>
              </a:srgbClr>
            </a:outerShdw>
          </a:effectLst>
        </p:spPr>
      </p:pic>
      <p:pic>
        <p:nvPicPr>
          <p:cNvPr id="10" name="Resim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38365" y="3463395"/>
            <a:ext cx="1324738" cy="1940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6728964"/>
      </p:ext>
    </p:extLst>
  </p:cSld>
  <p:clrMapOvr>
    <a:masterClrMapping/>
  </p:clrMapOvr>
  <p:transition spd="slow" advClick="0" advTm="15000">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j0321055.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445498" y="228600"/>
            <a:ext cx="4473167" cy="6324600"/>
          </a:xfrm>
          <a:prstGeom prst="rect">
            <a:avLst/>
          </a:prstGeom>
          <a:solidFill>
            <a:schemeClr val="bg1"/>
          </a:solidFill>
          <a:ln w="34925" cap="rnd" cmpd="sng" algn="ctr">
            <a:noFill/>
            <a:prstDash val="solid"/>
          </a:ln>
          <a:effectLst>
            <a:outerShdw blurRad="50800" algn="tl" rotWithShape="0">
              <a:srgbClr val="000000">
                <a:alpha val="64000"/>
              </a:srgbClr>
            </a:outerShdw>
          </a:effectLst>
        </p:spPr>
      </p:pic>
      <p:sp>
        <p:nvSpPr>
          <p:cNvPr id="5" name="Text Placeholder 4"/>
          <p:cNvSpPr>
            <a:spLocks noGrp="1"/>
          </p:cNvSpPr>
          <p:nvPr>
            <p:ph type="body" sz="quarter" idx="11"/>
          </p:nvPr>
        </p:nvSpPr>
        <p:spPr>
          <a:xfrm>
            <a:off x="5105400" y="228600"/>
            <a:ext cx="3355032" cy="6512768"/>
          </a:xfrm>
        </p:spPr>
        <p:txBody>
          <a:bodyPr/>
          <a:lstStyle/>
          <a:p>
            <a:pPr algn="ctr"/>
            <a:r>
              <a:rPr lang="tr-TR" b="1" dirty="0" smtClean="0">
                <a:effectLst>
                  <a:outerShdw blurRad="38100" dist="38100" dir="2700000" algn="tl">
                    <a:srgbClr val="000000">
                      <a:alpha val="43137"/>
                    </a:srgbClr>
                  </a:outerShdw>
                </a:effectLst>
              </a:rPr>
              <a:t>MARMARİS STRATEJİK PLANI</a:t>
            </a:r>
          </a:p>
          <a:p>
            <a:pPr algn="ctr"/>
            <a:r>
              <a:rPr lang="tr-TR" b="1" dirty="0" smtClean="0">
                <a:effectLst>
                  <a:outerShdw blurRad="50800" dist="38100" dir="5400000" algn="t" rotWithShape="0">
                    <a:prstClr val="black">
                      <a:alpha val="40000"/>
                    </a:prstClr>
                  </a:outerShdw>
                </a:effectLst>
              </a:rPr>
              <a:t>TAMAMLANDI</a:t>
            </a:r>
          </a:p>
          <a:p>
            <a:pPr>
              <a:buFont typeface="Wingdings" pitchFamily="2" charset="2"/>
              <a:buChar char="Ø"/>
            </a:pPr>
            <a:endParaRPr lang="tr-TR" dirty="0" smtClean="0">
              <a:solidFill>
                <a:schemeClr val="accent1">
                  <a:lumMod val="75000"/>
                </a:schemeClr>
              </a:solidFill>
            </a:endParaRPr>
          </a:p>
          <a:p>
            <a:pPr>
              <a:buFont typeface="Wingdings" pitchFamily="2" charset="2"/>
              <a:buChar char="Ø"/>
            </a:pPr>
            <a:r>
              <a:rPr lang="tr-TR" dirty="0" smtClean="0">
                <a:solidFill>
                  <a:schemeClr val="accent1">
                    <a:lumMod val="75000"/>
                  </a:schemeClr>
                </a:solidFill>
              </a:rPr>
              <a:t>Marmaris ticaret odası              olarak “Marmaris yarımadası stratejik planını” hazırlama sözü verdik…</a:t>
            </a:r>
          </a:p>
          <a:p>
            <a:endParaRPr lang="tr-TR" dirty="0" smtClean="0"/>
          </a:p>
          <a:p>
            <a:pPr marL="342900" indent="-342900">
              <a:buFont typeface="Wingdings" pitchFamily="2" charset="2"/>
              <a:buChar char="Ø"/>
            </a:pPr>
            <a:r>
              <a:rPr lang="tr-TR" dirty="0"/>
              <a:t>Ege Üniversitesi İktisadi İdari Bilimler Fakültesi Dekanı Prof. Dr. Haluk </a:t>
            </a:r>
            <a:r>
              <a:rPr lang="tr-TR" dirty="0" smtClean="0"/>
              <a:t>SOYUER başkanlığında</a:t>
            </a:r>
          </a:p>
          <a:p>
            <a:endParaRPr lang="tr-TR" dirty="0"/>
          </a:p>
          <a:p>
            <a:endParaRPr lang="tr-TR" dirty="0"/>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2566" y="5382228"/>
            <a:ext cx="1152128" cy="1152128"/>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Resi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272" y="5482402"/>
            <a:ext cx="1077981" cy="1080000"/>
          </a:xfrm>
          <a:prstGeom prst="snip2DiagRect">
            <a:avLst/>
          </a:prstGeom>
          <a:solidFill>
            <a:srgbClr val="FFFFFF">
              <a:shade val="85000"/>
            </a:srgbClr>
          </a:solidFill>
          <a:ln w="88900" cap="sq">
            <a:solidFill>
              <a:srgbClr val="FFFFFF"/>
            </a:solidFill>
            <a:miter lim="800000"/>
          </a:ln>
          <a:effectLst>
            <a:glow rad="228600">
              <a:schemeClr val="accent1">
                <a:satMod val="175000"/>
                <a:alpha val="40000"/>
              </a:schemeClr>
            </a:glow>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424" y="6093296"/>
            <a:ext cx="927100"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advTm="15000">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716016" y="228600"/>
            <a:ext cx="3744416" cy="6512768"/>
          </a:xfrm>
        </p:spPr>
        <p:txBody>
          <a:bodyPr/>
          <a:lstStyle/>
          <a:p>
            <a:endParaRPr lang="tr-TR" dirty="0" smtClean="0"/>
          </a:p>
          <a:p>
            <a:pPr algn="ctr"/>
            <a:r>
              <a:rPr lang="tr-TR" b="1" dirty="0" smtClean="0">
                <a:effectLst>
                  <a:outerShdw blurRad="38100" dist="38100" dir="2700000" algn="tl">
                    <a:srgbClr val="000000">
                      <a:alpha val="43137"/>
                    </a:srgbClr>
                  </a:outerShdw>
                </a:effectLst>
              </a:rPr>
              <a:t>MARMARİS STRATEJİK PLANI</a:t>
            </a:r>
          </a:p>
          <a:p>
            <a:pPr algn="ctr"/>
            <a:r>
              <a:rPr lang="tr-TR" b="1" dirty="0" smtClean="0">
                <a:effectLst>
                  <a:outerShdw blurRad="50800" dist="38100" dir="5400000" algn="t" rotWithShape="0">
                    <a:prstClr val="black">
                      <a:alpha val="40000"/>
                    </a:prstClr>
                  </a:outerShdw>
                </a:effectLst>
              </a:rPr>
              <a:t>TAMAMLANDI</a:t>
            </a:r>
          </a:p>
          <a:p>
            <a:pPr algn="ctr"/>
            <a:endParaRPr lang="tr-TR" dirty="0"/>
          </a:p>
          <a:p>
            <a:pPr marL="342900" indent="-342900">
              <a:buFont typeface="Wingdings" pitchFamily="2" charset="2"/>
              <a:buChar char="Ø"/>
            </a:pPr>
            <a:r>
              <a:rPr lang="tr-TR" dirty="0" smtClean="0"/>
              <a:t>MARMARİS’İN RÖNTGENİ ÇEKİLDİ…</a:t>
            </a:r>
          </a:p>
          <a:p>
            <a:pPr marL="342900" indent="-342900">
              <a:buFont typeface="Wingdings" pitchFamily="2" charset="2"/>
              <a:buChar char="Ø"/>
            </a:pPr>
            <a:endParaRPr lang="tr-TR" dirty="0"/>
          </a:p>
          <a:p>
            <a:pPr marL="342900" indent="-342900">
              <a:buFont typeface="Wingdings" pitchFamily="2" charset="2"/>
              <a:buChar char="Ø"/>
            </a:pPr>
            <a:r>
              <a:rPr lang="tr-TR" dirty="0" smtClean="0"/>
              <a:t>ENVANTERSİZLİKTEN ENVANTER TOPLANDI…</a:t>
            </a:r>
          </a:p>
          <a:p>
            <a:pPr marL="342900" indent="-342900">
              <a:buFont typeface="Wingdings" pitchFamily="2" charset="2"/>
              <a:buChar char="Ø"/>
            </a:pPr>
            <a:endParaRPr lang="tr-TR" dirty="0"/>
          </a:p>
          <a:p>
            <a:pPr marL="342900" indent="-342900">
              <a:buFont typeface="Wingdings" pitchFamily="2" charset="2"/>
              <a:buChar char="Ø"/>
            </a:pPr>
            <a:r>
              <a:rPr lang="tr-TR" dirty="0" smtClean="0"/>
              <a:t>MARMARİS’İN SWOT ANALİZİ YAPILDI…</a:t>
            </a:r>
          </a:p>
          <a:p>
            <a:pPr marL="342900" indent="-342900">
              <a:buFont typeface="Wingdings" pitchFamily="2" charset="2"/>
              <a:buChar char="Ø"/>
            </a:pPr>
            <a:endParaRPr lang="tr-TR" dirty="0"/>
          </a:p>
          <a:p>
            <a:pPr marL="342900" indent="-342900">
              <a:buFont typeface="Wingdings" pitchFamily="2" charset="2"/>
              <a:buChar char="Ø"/>
            </a:pPr>
            <a:r>
              <a:rPr lang="tr-TR" dirty="0" smtClean="0"/>
              <a:t>HERKEZİN ORTAK SÖYLEMLERİ BİLİMSEL VERİLERLE ORTAYA KOYULDU…</a:t>
            </a:r>
          </a:p>
          <a:p>
            <a:endParaRPr lang="tr-TR" dirty="0" smtClean="0"/>
          </a:p>
          <a:p>
            <a:endParaRPr lang="tr-TR" dirty="0"/>
          </a:p>
          <a:p>
            <a:endParaRPr lang="tr-TR" dirty="0"/>
          </a:p>
          <a:p>
            <a:endParaRPr lang="tr-TR"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8 Resim Yer Tutucusu" descr="kapak2 strateji.jpg"/>
          <p:cNvPicPr>
            <a:picLocks noGrp="1" noChangeAspect="1"/>
          </p:cNvPicPr>
          <p:nvPr>
            <p:ph type="pic" sz="quarter" idx="10"/>
          </p:nvPr>
        </p:nvPicPr>
        <p:blipFill>
          <a:blip r:embed="rId4" cstate="print"/>
          <a:srcRect t="2961" b="2961"/>
          <a:stretch>
            <a:fillRect/>
          </a:stretch>
        </p:blipFill>
        <p:spPr>
          <a:xfrm>
            <a:off x="107504" y="332656"/>
            <a:ext cx="4601571" cy="62646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3593948"/>
      </p:ext>
    </p:extLst>
  </p:cSld>
  <p:clrMapOvr>
    <a:masterClrMapping/>
  </p:clrMapOvr>
  <p:transition spd="slow" advClick="0" advTm="15000">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932039" y="228600"/>
            <a:ext cx="3636193" cy="6512768"/>
          </a:xfrm>
        </p:spPr>
        <p:txBody>
          <a:bodyPr>
            <a:normAutofit/>
          </a:bodyPr>
          <a:lstStyle/>
          <a:p>
            <a:endParaRPr lang="tr-TR" dirty="0" smtClean="0"/>
          </a:p>
          <a:p>
            <a:pPr algn="ctr"/>
            <a:r>
              <a:rPr lang="tr-TR" sz="2400" b="1" dirty="0" smtClean="0">
                <a:effectLst>
                  <a:outerShdw blurRad="38100" dist="38100" dir="2700000" algn="tl">
                    <a:srgbClr val="000000">
                      <a:alpha val="43137"/>
                    </a:srgbClr>
                  </a:outerShdw>
                </a:effectLst>
              </a:rPr>
              <a:t>KARYA’DAN CUMHURİYETE MARMARİS</a:t>
            </a:r>
          </a:p>
          <a:p>
            <a:pPr algn="ctr"/>
            <a:endParaRPr lang="tr-TR" dirty="0" smtClean="0"/>
          </a:p>
          <a:p>
            <a:pPr algn="ctr"/>
            <a:endParaRPr lang="tr-TR" dirty="0"/>
          </a:p>
          <a:p>
            <a:pPr algn="ctr"/>
            <a:r>
              <a:rPr lang="tr-TR" sz="1800" b="1" dirty="0" smtClean="0">
                <a:effectLst>
                  <a:outerShdw blurRad="38100" dist="38100" dir="2700000" algn="tl">
                    <a:srgbClr val="000000">
                      <a:alpha val="43137"/>
                    </a:srgbClr>
                  </a:outerShdw>
                </a:effectLst>
              </a:rPr>
              <a:t>“GEÇMİŞİNİ BİLMEYEN </a:t>
            </a:r>
          </a:p>
          <a:p>
            <a:pPr algn="ctr"/>
            <a:r>
              <a:rPr lang="tr-TR" sz="1800" b="1" dirty="0" smtClean="0">
                <a:effectLst>
                  <a:outerShdw blurRad="38100" dist="38100" dir="2700000" algn="tl">
                    <a:srgbClr val="000000">
                      <a:alpha val="43137"/>
                    </a:srgbClr>
                  </a:outerShdw>
                </a:effectLst>
              </a:rPr>
              <a:t>GELECEĞİNE YÖN VEREMEZ”</a:t>
            </a:r>
          </a:p>
          <a:p>
            <a:pPr algn="r"/>
            <a:r>
              <a:rPr lang="tr-TR" sz="1800" b="1" dirty="0" smtClean="0"/>
              <a:t>	</a:t>
            </a:r>
            <a:r>
              <a:rPr lang="tr-TR" sz="1400" dirty="0" smtClean="0"/>
              <a:t>Mustafa Kemal Atatürk</a:t>
            </a:r>
            <a:endParaRPr lang="tr-TR" sz="1800" dirty="0" smtClean="0"/>
          </a:p>
          <a:p>
            <a:pPr algn="ctr"/>
            <a:endParaRPr lang="tr-TR" sz="1400" dirty="0" smtClean="0"/>
          </a:p>
          <a:p>
            <a:pPr algn="ctr"/>
            <a:endParaRPr lang="tr-TR" sz="1400" dirty="0" smtClean="0"/>
          </a:p>
          <a:p>
            <a:pPr algn="ctr"/>
            <a:endParaRPr lang="tr-TR" sz="1400" dirty="0" smtClean="0"/>
          </a:p>
          <a:p>
            <a:pPr marL="342900" indent="-342900">
              <a:buFont typeface="Wingdings" pitchFamily="2" charset="2"/>
              <a:buChar char="Ø"/>
            </a:pPr>
            <a:r>
              <a:rPr lang="tr-TR" b="1" dirty="0" smtClean="0"/>
              <a:t>M.Ö 2000’lerden Günümüze Marmaris Rehberi</a:t>
            </a:r>
          </a:p>
          <a:p>
            <a:endParaRPr lang="tr-TR" dirty="0" smtClean="0"/>
          </a:p>
          <a:p>
            <a:pPr marL="342900" indent="-342900">
              <a:buFont typeface="Wingdings" pitchFamily="2" charset="2"/>
              <a:buChar char="Ø"/>
            </a:pPr>
            <a:r>
              <a:rPr lang="tr-TR" b="1" dirty="0" smtClean="0"/>
              <a:t>Kanada Ulusal Müzesi’nden getirtilen </a:t>
            </a:r>
          </a:p>
          <a:p>
            <a:pPr marL="342900" indent="-342900"/>
            <a:r>
              <a:rPr lang="tr-TR" b="1" dirty="0" smtClean="0"/>
              <a:t>      Marmaris’in 1800 ‘lere ait suluboya resimleri…</a:t>
            </a:r>
          </a:p>
          <a:p>
            <a:pPr marL="342900" indent="-342900"/>
            <a:endParaRPr lang="tr-TR" b="1"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Resim Yer Tutucusu 3"/>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2962" b="2962"/>
          <a:stretch>
            <a:fillRect/>
          </a:stretch>
        </p:blipFill>
        <p:spPr>
          <a:xfrm>
            <a:off x="107504" y="228600"/>
            <a:ext cx="4754880" cy="6324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56586344"/>
      </p:ext>
    </p:extLst>
  </p:cSld>
  <p:clrMapOvr>
    <a:masterClrMapping/>
  </p:clrMapOvr>
  <p:transition spd="slow" advClick="0" advTm="15000">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716017" y="228600"/>
            <a:ext cx="3852216" cy="6512768"/>
          </a:xfrm>
        </p:spPr>
        <p:txBody>
          <a:bodyPr/>
          <a:lstStyle/>
          <a:p>
            <a:pPr algn="ctr"/>
            <a:r>
              <a:rPr lang="tr-TR" sz="1600" b="1" dirty="0" smtClean="0"/>
              <a:t>FARKINDALIK VE MARKALAŞMA ADINA</a:t>
            </a:r>
          </a:p>
          <a:p>
            <a:pPr algn="ctr"/>
            <a:r>
              <a:rPr lang="tr-TR" sz="2800" b="1" dirty="0" smtClean="0"/>
              <a:t>MARMARİS BAL EVİ</a:t>
            </a:r>
          </a:p>
          <a:p>
            <a:pPr algn="ctr"/>
            <a:endParaRPr lang="tr-TR" dirty="0" smtClean="0"/>
          </a:p>
          <a:p>
            <a:pPr marL="285750" indent="-285750">
              <a:buFont typeface="Wingdings" pitchFamily="2" charset="2"/>
              <a:buChar char="Ø"/>
            </a:pPr>
            <a:r>
              <a:rPr lang="tr-TR" sz="1800" dirty="0" smtClean="0"/>
              <a:t>DÜNYADA İKİ ÜLKEDE ÇAM BALI ÜRETİLMEKTEDİR…</a:t>
            </a:r>
          </a:p>
          <a:p>
            <a:r>
              <a:rPr lang="tr-TR" sz="1800" dirty="0" smtClean="0"/>
              <a:t>    </a:t>
            </a:r>
            <a:r>
              <a:rPr lang="tr-TR" sz="1600" b="1" dirty="0" smtClean="0"/>
              <a:t>YUNANİSTAN  %5</a:t>
            </a:r>
          </a:p>
          <a:p>
            <a:r>
              <a:rPr lang="tr-TR" sz="1600" b="1" dirty="0" smtClean="0"/>
              <a:t>     TÜRKİYE  %95</a:t>
            </a:r>
            <a:endParaRPr lang="tr-TR" sz="1600" b="1" dirty="0"/>
          </a:p>
          <a:p>
            <a:pPr marL="342900" indent="-342900">
              <a:buFont typeface="Wingdings" pitchFamily="2" charset="2"/>
              <a:buChar char="Ø"/>
            </a:pPr>
            <a:endParaRPr lang="tr-TR" sz="1400" dirty="0" smtClean="0"/>
          </a:p>
          <a:p>
            <a:pPr marL="342900" indent="-342900">
              <a:buFont typeface="Wingdings" pitchFamily="2" charset="2"/>
              <a:buChar char="Ø"/>
            </a:pPr>
            <a:r>
              <a:rPr lang="tr-TR" sz="1600" dirty="0" smtClean="0"/>
              <a:t>TÜRKİYE ÜRETİMİNİN %85’i MARMARİS VE ÇEVRESİNE AİTTİR…</a:t>
            </a:r>
          </a:p>
          <a:p>
            <a:pPr marL="342900" indent="-342900">
              <a:buFont typeface="Wingdings" pitchFamily="2" charset="2"/>
              <a:buChar char="Ø"/>
            </a:pPr>
            <a:endParaRPr lang="tr-TR" sz="1600" dirty="0"/>
          </a:p>
          <a:p>
            <a:pPr marL="342900" indent="-342900">
              <a:buFont typeface="Wingdings" pitchFamily="2" charset="2"/>
              <a:buChar char="Ø"/>
            </a:pPr>
            <a:r>
              <a:rPr lang="tr-TR" sz="1600" dirty="0" smtClean="0"/>
              <a:t>DÜNYANIN EN KALİTELİ ÇAM BALI OSMANİYE KÖYÜNDE ÇIKMAKTADIR…</a:t>
            </a:r>
          </a:p>
          <a:p>
            <a:pPr marL="342900" indent="-342900">
              <a:buFont typeface="Wingdings" pitchFamily="2" charset="2"/>
              <a:buChar char="Ø"/>
            </a:pPr>
            <a:endParaRPr lang="tr-TR" sz="1600" dirty="0" smtClean="0"/>
          </a:p>
          <a:p>
            <a:pPr marL="342900" indent="-342900">
              <a:buFont typeface="Wingdings" pitchFamily="2" charset="2"/>
              <a:buChar char="Ø"/>
            </a:pPr>
            <a:r>
              <a:rPr lang="tr-TR" sz="1600" b="1" dirty="0" smtClean="0"/>
              <a:t>BAL EVİ PROJEMİZLE 22 NİSAN’DA KATAR’DA DÜZENLENECEK OLAN DÜNYA ODALAR BİRLİĞİ KONGRESİ KAPSAMINDAKİ YARIŞMAYA BAŞVURDUK. 17 PROJE ARASINA GİRMEYE HAK KAZANDIK.</a:t>
            </a:r>
            <a:endParaRPr lang="tr-TR" sz="1600" b="1"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902" y="341688"/>
            <a:ext cx="4444114" cy="6283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6934533"/>
      </p:ext>
    </p:extLst>
  </p:cSld>
  <p:clrMapOvr>
    <a:masterClrMapping/>
  </p:clrMapOvr>
  <p:transition spd="slow" advClick="0" advTm="15000">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23528" y="0"/>
            <a:ext cx="8244705" cy="464096"/>
          </a:xfrm>
        </p:spPr>
        <p:txBody>
          <a:bodyPr>
            <a:normAutofit lnSpcReduction="10000"/>
          </a:bodyPr>
          <a:lstStyle/>
          <a:p>
            <a:pPr algn="ctr"/>
            <a:r>
              <a:rPr lang="tr-TR" b="1" dirty="0" smtClean="0"/>
              <a:t>FARKINDALIK VE MARKALAŞMA ADINA</a:t>
            </a:r>
            <a:endParaRPr lang="tr-TR" sz="3600" b="1" dirty="0" smtClean="0"/>
          </a:p>
          <a:p>
            <a:pPr algn="ctr"/>
            <a:endParaRPr lang="tr-TR" sz="1800"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Resim 2">
            <a:hlinkClick r:id="rId4" action="ppaction://hlinkfil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208" y="1124744"/>
            <a:ext cx="1512168" cy="1648560"/>
          </a:xfrm>
          <a:prstGeom prst="round2DiagRect">
            <a:avLst>
              <a:gd name="adj1" fmla="val 16667"/>
              <a:gd name="adj2" fmla="val 0"/>
            </a:avLst>
          </a:prstGeom>
          <a:ln w="88900" cap="sq">
            <a:solidFill>
              <a:srgbClr val="FFFFFF"/>
            </a:solidFill>
            <a:miter lim="800000"/>
          </a:ln>
          <a:effectLst>
            <a:glow rad="101600">
              <a:srgbClr val="FFFF00">
                <a:alpha val="60000"/>
              </a:srgbClr>
            </a:glow>
            <a:outerShdw blurRad="254000" algn="tl" rotWithShape="0">
              <a:srgbClr val="000000">
                <a:alpha val="43000"/>
              </a:srgbClr>
            </a:outerShdw>
          </a:effectLst>
        </p:spPr>
      </p:pic>
      <p:pic>
        <p:nvPicPr>
          <p:cNvPr id="63491" name="Picture 3" descr="C:\Documents and Settings\TIC50\Desktop\BAL EVİ AÇILIŞ RES 2\TOB_4564.jpg"/>
          <p:cNvPicPr>
            <a:picLocks noChangeAspect="1" noChangeArrowheads="1"/>
          </p:cNvPicPr>
          <p:nvPr/>
        </p:nvPicPr>
        <p:blipFill>
          <a:blip r:embed="rId6" cstate="print"/>
          <a:srcRect/>
          <a:stretch>
            <a:fillRect/>
          </a:stretch>
        </p:blipFill>
        <p:spPr bwMode="auto">
          <a:xfrm>
            <a:off x="323528" y="548680"/>
            <a:ext cx="5544616" cy="3240360"/>
          </a:xfrm>
          <a:prstGeom prst="rect">
            <a:avLst/>
          </a:prstGeom>
          <a:ln>
            <a:noFill/>
          </a:ln>
          <a:effectLst>
            <a:softEdge rad="112500"/>
          </a:effectLst>
        </p:spPr>
      </p:pic>
      <p:pic>
        <p:nvPicPr>
          <p:cNvPr id="63492" name="Picture 4" descr="C:\Documents and Settings\TIC50\Desktop\BALEVİ-PROJE\MARMARİS BAL EVİ RES. BROŞÜR\j (03).JPG"/>
          <p:cNvPicPr>
            <a:picLocks noChangeAspect="1" noChangeArrowheads="1"/>
          </p:cNvPicPr>
          <p:nvPr/>
        </p:nvPicPr>
        <p:blipFill>
          <a:blip r:embed="rId7" cstate="print"/>
          <a:srcRect/>
          <a:stretch>
            <a:fillRect/>
          </a:stretch>
        </p:blipFill>
        <p:spPr bwMode="auto">
          <a:xfrm>
            <a:off x="179512" y="3861048"/>
            <a:ext cx="8280920" cy="2924944"/>
          </a:xfrm>
          <a:prstGeom prst="rect">
            <a:avLst/>
          </a:prstGeom>
          <a:ln>
            <a:noFill/>
          </a:ln>
          <a:effectLst>
            <a:softEdge rad="112500"/>
          </a:effectLst>
        </p:spPr>
      </p:pic>
    </p:spTree>
    <p:extLst>
      <p:ext uri="{BB962C8B-B14F-4D97-AF65-F5344CB8AC3E}">
        <p14:creationId xmlns:p14="http://schemas.microsoft.com/office/powerpoint/2010/main" val="736934533"/>
      </p:ext>
    </p:extLst>
  </p:cSld>
  <p:clrMapOvr>
    <a:masterClrMapping/>
  </p:clrMapOvr>
  <p:transition spd="slow" advClick="0" advTm="15000">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6" name="Picture 2" descr="C:\Documents and Settings\TIC50\Desktop\BALEVİ-PROJE\MARMARİS BAL EVİ RES. BROŞÜR\k (2).jpg"/>
          <p:cNvPicPr>
            <a:picLocks noChangeAspect="1" noChangeArrowheads="1"/>
          </p:cNvPicPr>
          <p:nvPr/>
        </p:nvPicPr>
        <p:blipFill>
          <a:blip r:embed="rId4" cstate="print"/>
          <a:srcRect/>
          <a:stretch>
            <a:fillRect/>
          </a:stretch>
        </p:blipFill>
        <p:spPr bwMode="auto">
          <a:xfrm>
            <a:off x="0" y="0"/>
            <a:ext cx="8532440" cy="6858000"/>
          </a:xfrm>
          <a:prstGeom prst="rect">
            <a:avLst/>
          </a:prstGeom>
          <a:noFill/>
        </p:spPr>
      </p:pic>
      <p:pic>
        <p:nvPicPr>
          <p:cNvPr id="3" name="Resim 2">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6256" y="188640"/>
            <a:ext cx="1512168" cy="1648560"/>
          </a:xfrm>
          <a:prstGeom prst="round2DiagRect">
            <a:avLst>
              <a:gd name="adj1" fmla="val 16667"/>
              <a:gd name="adj2" fmla="val 0"/>
            </a:avLst>
          </a:prstGeom>
          <a:ln w="88900" cap="sq">
            <a:noFill/>
            <a:miter lim="800000"/>
          </a:ln>
          <a:effectLst>
            <a:glow rad="101600">
              <a:srgbClr val="FFFF00">
                <a:alpha val="60000"/>
              </a:srgb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736934533"/>
      </p:ext>
    </p:extLst>
  </p:cSld>
  <p:clrMapOvr>
    <a:masterClrMapping/>
  </p:clrMapOvr>
  <p:transition spd="slow" advClick="0" advTm="15000">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4 Resim" descr="a (2).JPG"/>
          <p:cNvPicPr>
            <a:picLocks noChangeAspect="1"/>
          </p:cNvPicPr>
          <p:nvPr/>
        </p:nvPicPr>
        <p:blipFill>
          <a:blip r:embed="rId4" cstate="print"/>
          <a:stretch>
            <a:fillRect/>
          </a:stretch>
        </p:blipFill>
        <p:spPr>
          <a:xfrm>
            <a:off x="251520" y="3284984"/>
            <a:ext cx="3978180" cy="2664296"/>
          </a:xfrm>
          <a:prstGeom prst="rect">
            <a:avLst/>
          </a:prstGeom>
          <a:ln>
            <a:noFill/>
          </a:ln>
          <a:effectLst>
            <a:softEdge rad="112500"/>
          </a:effectLst>
        </p:spPr>
      </p:pic>
      <p:pic>
        <p:nvPicPr>
          <p:cNvPr id="7" name="6 Resim" descr="b (2).JPG"/>
          <p:cNvPicPr>
            <a:picLocks noChangeAspect="1"/>
          </p:cNvPicPr>
          <p:nvPr/>
        </p:nvPicPr>
        <p:blipFill>
          <a:blip r:embed="rId5" cstate="print"/>
          <a:stretch>
            <a:fillRect/>
          </a:stretch>
        </p:blipFill>
        <p:spPr>
          <a:xfrm>
            <a:off x="4283967" y="3284984"/>
            <a:ext cx="3980393" cy="2664296"/>
          </a:xfrm>
          <a:prstGeom prst="rect">
            <a:avLst/>
          </a:prstGeom>
          <a:ln>
            <a:noFill/>
          </a:ln>
          <a:effectLst>
            <a:softEdge rad="112500"/>
          </a:effectLst>
        </p:spPr>
      </p:pic>
      <p:pic>
        <p:nvPicPr>
          <p:cNvPr id="8" name="7 Resim" descr="bal evi genel.JPG"/>
          <p:cNvPicPr>
            <a:picLocks noChangeAspect="1"/>
          </p:cNvPicPr>
          <p:nvPr/>
        </p:nvPicPr>
        <p:blipFill>
          <a:blip r:embed="rId6" cstate="print"/>
          <a:stretch>
            <a:fillRect/>
          </a:stretch>
        </p:blipFill>
        <p:spPr>
          <a:xfrm>
            <a:off x="72008" y="0"/>
            <a:ext cx="8460432" cy="3018103"/>
          </a:xfrm>
          <a:prstGeom prst="rect">
            <a:avLst/>
          </a:prstGeom>
          <a:ln>
            <a:noFill/>
          </a:ln>
          <a:effectLst>
            <a:softEdge rad="112500"/>
          </a:effectLst>
        </p:spPr>
      </p:pic>
    </p:spTree>
    <p:extLst>
      <p:ext uri="{BB962C8B-B14F-4D97-AF65-F5344CB8AC3E}">
        <p14:creationId xmlns:p14="http://schemas.microsoft.com/office/powerpoint/2010/main" val="736934533"/>
      </p:ext>
    </p:extLst>
  </p:cSld>
  <p:clrMapOvr>
    <a:masterClrMapping/>
  </p:clrMapOvr>
  <p:transition spd="slow" advClick="0" advTm="15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28599"/>
            <a:ext cx="8136903" cy="6314852"/>
          </a:xfrm>
        </p:spPr>
        <p:txBody>
          <a:bodyPr>
            <a:normAutofit/>
          </a:bodyPr>
          <a:lstStyle/>
          <a:p>
            <a:endParaRPr lang="tr-TR" sz="2800" dirty="0"/>
          </a:p>
          <a:p>
            <a:pPr marL="457200" lvl="0" indent="-457200">
              <a:buFont typeface="Wingdings" pitchFamily="2" charset="2"/>
              <a:buChar char="Ø"/>
            </a:pPr>
            <a:r>
              <a:rPr lang="tr-TR" sz="2400" b="1" u="sng" dirty="0" smtClean="0"/>
              <a:t>ODAMIZDA HUKUK DANIŞMANLIK BİRİMİ AÇILMIŞTIR.</a:t>
            </a:r>
          </a:p>
          <a:p>
            <a:pPr lvl="0"/>
            <a:endParaRPr lang="tr-TR" sz="2400" u="sng" dirty="0" smtClean="0"/>
          </a:p>
          <a:p>
            <a:pPr algn="just"/>
            <a:r>
              <a:rPr lang="tr-TR" sz="2800" dirty="0" smtClean="0"/>
              <a:t>Odamızdaki </a:t>
            </a:r>
            <a:r>
              <a:rPr lang="tr-TR" sz="2800" dirty="0"/>
              <a:t>en büyük eksikliklerden biri olan hukuki danışmanlık servisini hizmete sokulmuş ve Hukuk Danışmanı istihdam edilmiştir. Oda’yı ilgilendiren hususlarda araştırma yaparak hukuki görüş bildiren Danışmanımız, Odaya ait her türlü hukuk ceza, vergi davaları ile idari davaları ve icra takiplerini ait olduğu makam ve mercilerde ikame eder ve izler. Üyelerimize hukuki danışmanlık hizmeti veren birimimiz </a:t>
            </a:r>
            <a:r>
              <a:rPr lang="tr-TR" sz="2800" dirty="0" smtClean="0"/>
              <a:t>885 üyeye </a:t>
            </a:r>
            <a:r>
              <a:rPr lang="tr-TR" sz="2800" dirty="0"/>
              <a:t>danışmanlık yapmıştır.</a:t>
            </a:r>
          </a:p>
          <a:p>
            <a:endParaRPr lang="tr-TR" sz="28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129418107"/>
      </p:ext>
    </p:extLst>
  </p:cSld>
  <p:clrMapOvr>
    <a:masterClrMapping/>
  </p:clrMapOvr>
  <p:transition spd="slow" advClick="0" advTm="15000">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8 Resim" descr="c (2).JPG"/>
          <p:cNvPicPr>
            <a:picLocks noChangeAspect="1"/>
          </p:cNvPicPr>
          <p:nvPr/>
        </p:nvPicPr>
        <p:blipFill>
          <a:blip r:embed="rId4" cstate="print"/>
          <a:stretch>
            <a:fillRect/>
          </a:stretch>
        </p:blipFill>
        <p:spPr>
          <a:xfrm>
            <a:off x="35496" y="188641"/>
            <a:ext cx="4302222" cy="2880000"/>
          </a:xfrm>
          <a:prstGeom prst="rect">
            <a:avLst/>
          </a:prstGeom>
          <a:ln>
            <a:noFill/>
          </a:ln>
          <a:effectLst>
            <a:softEdge rad="112500"/>
          </a:effectLst>
        </p:spPr>
      </p:pic>
      <p:pic>
        <p:nvPicPr>
          <p:cNvPr id="10" name="9 Resim" descr="d (2).JPG"/>
          <p:cNvPicPr>
            <a:picLocks noChangeAspect="1"/>
          </p:cNvPicPr>
          <p:nvPr/>
        </p:nvPicPr>
        <p:blipFill>
          <a:blip r:embed="rId5" cstate="print"/>
          <a:stretch>
            <a:fillRect/>
          </a:stretch>
        </p:blipFill>
        <p:spPr>
          <a:xfrm>
            <a:off x="4499992" y="188640"/>
            <a:ext cx="3888432" cy="2880000"/>
          </a:xfrm>
          <a:prstGeom prst="rect">
            <a:avLst/>
          </a:prstGeom>
          <a:ln>
            <a:noFill/>
          </a:ln>
          <a:effectLst>
            <a:softEdge rad="112500"/>
          </a:effectLst>
        </p:spPr>
      </p:pic>
      <p:pic>
        <p:nvPicPr>
          <p:cNvPr id="11" name="10 Resim" descr="e (2).JPG"/>
          <p:cNvPicPr>
            <a:picLocks noChangeAspect="1"/>
          </p:cNvPicPr>
          <p:nvPr/>
        </p:nvPicPr>
        <p:blipFill>
          <a:blip r:embed="rId6" cstate="print"/>
          <a:stretch>
            <a:fillRect/>
          </a:stretch>
        </p:blipFill>
        <p:spPr>
          <a:xfrm>
            <a:off x="54901" y="3141288"/>
            <a:ext cx="4301075" cy="2880000"/>
          </a:xfrm>
          <a:prstGeom prst="rect">
            <a:avLst/>
          </a:prstGeom>
          <a:ln>
            <a:noFill/>
          </a:ln>
          <a:effectLst>
            <a:softEdge rad="112500"/>
          </a:effectLst>
        </p:spPr>
      </p:pic>
      <p:pic>
        <p:nvPicPr>
          <p:cNvPr id="13" name="12 Resim" descr="m (43).JPG"/>
          <p:cNvPicPr>
            <a:picLocks noChangeAspect="1"/>
          </p:cNvPicPr>
          <p:nvPr/>
        </p:nvPicPr>
        <p:blipFill>
          <a:blip r:embed="rId7" cstate="print"/>
          <a:stretch>
            <a:fillRect/>
          </a:stretch>
        </p:blipFill>
        <p:spPr>
          <a:xfrm>
            <a:off x="4500432" y="3140968"/>
            <a:ext cx="3960000" cy="2899285"/>
          </a:xfrm>
          <a:prstGeom prst="rect">
            <a:avLst/>
          </a:prstGeom>
          <a:ln>
            <a:noFill/>
          </a:ln>
          <a:effectLst>
            <a:softEdge rad="112500"/>
          </a:effectLst>
        </p:spPr>
      </p:pic>
    </p:spTree>
    <p:extLst>
      <p:ext uri="{BB962C8B-B14F-4D97-AF65-F5344CB8AC3E}">
        <p14:creationId xmlns:p14="http://schemas.microsoft.com/office/powerpoint/2010/main" val="736934533"/>
      </p:ext>
    </p:extLst>
  </p:cSld>
  <p:clrMapOvr>
    <a:masterClrMapping/>
  </p:clrMapOvr>
  <p:transition spd="slow" advClick="0" advTm="15000">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j0321055.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445498" y="228601"/>
            <a:ext cx="4473167" cy="6324598"/>
          </a:xfrm>
          <a:prstGeom prst="rect">
            <a:avLst/>
          </a:prstGeom>
          <a:ln>
            <a:noFill/>
          </a:ln>
          <a:effectLst>
            <a:outerShdw blurRad="292100" dist="139700" dir="2700000" algn="tl" rotWithShape="0">
              <a:srgbClr val="333333">
                <a:alpha val="65000"/>
              </a:srgbClr>
            </a:outerShdw>
          </a:effectLst>
        </p:spPr>
      </p:pic>
      <p:sp>
        <p:nvSpPr>
          <p:cNvPr id="5" name="Text Placeholder 4"/>
          <p:cNvSpPr>
            <a:spLocks noGrp="1"/>
          </p:cNvSpPr>
          <p:nvPr>
            <p:ph type="body" sz="quarter" idx="11"/>
          </p:nvPr>
        </p:nvSpPr>
        <p:spPr>
          <a:xfrm>
            <a:off x="4932039" y="228600"/>
            <a:ext cx="3636193" cy="6512768"/>
          </a:xfrm>
        </p:spPr>
        <p:txBody>
          <a:bodyPr/>
          <a:lstStyle/>
          <a:p>
            <a:pPr algn="ctr"/>
            <a:endParaRPr lang="tr-TR" sz="2400" b="1" dirty="0" smtClean="0">
              <a:effectLst>
                <a:outerShdw blurRad="38100" dist="38100" dir="2700000" algn="tl">
                  <a:srgbClr val="000000">
                    <a:alpha val="43137"/>
                  </a:srgbClr>
                </a:outerShdw>
              </a:effectLst>
            </a:endParaRPr>
          </a:p>
          <a:p>
            <a:pPr algn="ctr"/>
            <a:r>
              <a:rPr lang="tr-TR" sz="2400" b="1" dirty="0" smtClean="0">
                <a:effectLst>
                  <a:outerShdw blurRad="38100" dist="38100" dir="2700000" algn="tl">
                    <a:srgbClr val="000000">
                      <a:alpha val="43137"/>
                    </a:srgbClr>
                  </a:outerShdw>
                </a:effectLst>
              </a:rPr>
              <a:t>KÜLTÜR VE TARİH TURİZMİ ADINA AMOS</a:t>
            </a:r>
            <a:endParaRPr lang="tr-TR" sz="2400" b="1" dirty="0" smtClean="0">
              <a:effectLst>
                <a:outerShdw blurRad="50800" dist="38100" dir="5400000" algn="t" rotWithShape="0">
                  <a:prstClr val="black">
                    <a:alpha val="40000"/>
                  </a:prstClr>
                </a:outerShdw>
              </a:effectLst>
            </a:endParaRPr>
          </a:p>
          <a:p>
            <a:pPr algn="ctr"/>
            <a:endParaRPr lang="tr-TR" dirty="0" smtClean="0"/>
          </a:p>
          <a:p>
            <a:pPr algn="ctr"/>
            <a:endParaRPr lang="tr-TR" dirty="0"/>
          </a:p>
          <a:p>
            <a:pPr marL="342900" indent="-342900">
              <a:buFont typeface="Wingdings" pitchFamily="2" charset="2"/>
              <a:buChar char="Ø"/>
            </a:pPr>
            <a:r>
              <a:rPr lang="tr-TR" dirty="0" smtClean="0"/>
              <a:t>AMOS ANTİK KENTİN ÇEVRE DÜZENLEMESİ, MARMARİS MÜZE MÜDÜRLÜĞÜMÜZ İLE İŞBİRLİĞİNDE YAPILDI…</a:t>
            </a:r>
          </a:p>
          <a:p>
            <a:pPr marL="342900" indent="-342900">
              <a:buFont typeface="Wingdings" pitchFamily="2" charset="2"/>
              <a:buChar char="Ø"/>
            </a:pPr>
            <a:endParaRPr lang="tr-TR" dirty="0" smtClean="0"/>
          </a:p>
          <a:p>
            <a:pPr marL="342900" indent="-342900">
              <a:buFont typeface="Wingdings" pitchFamily="2" charset="2"/>
              <a:buChar char="Ø"/>
            </a:pPr>
            <a:endParaRPr lang="tr-TR" dirty="0"/>
          </a:p>
          <a:p>
            <a:pPr marL="342900" indent="-342900">
              <a:buFont typeface="Wingdings" pitchFamily="2" charset="2"/>
              <a:buChar char="Ø"/>
            </a:pPr>
            <a:r>
              <a:rPr lang="tr-TR" dirty="0" smtClean="0"/>
              <a:t>ANIT ESER OLARAK TESCİLLENDİ…</a:t>
            </a:r>
          </a:p>
          <a:p>
            <a:pPr marL="342900" indent="-342900">
              <a:buFont typeface="Wingdings" pitchFamily="2" charset="2"/>
              <a:buChar char="Ø"/>
            </a:pPr>
            <a:endParaRPr lang="tr-TR" dirty="0" smtClean="0"/>
          </a:p>
          <a:p>
            <a:pPr marL="342900" indent="-342900">
              <a:buFont typeface="Wingdings" pitchFamily="2" charset="2"/>
              <a:buChar char="Ø"/>
            </a:pPr>
            <a:endParaRPr lang="tr-TR" dirty="0"/>
          </a:p>
          <a:p>
            <a:pPr marL="342900" indent="-342900">
              <a:buFont typeface="Wingdings" pitchFamily="2" charset="2"/>
              <a:buChar char="Ø"/>
            </a:pPr>
            <a:r>
              <a:rPr lang="tr-TR" dirty="0" smtClean="0"/>
              <a:t>15 EKİM 2010 TARİHİNDE ZİYARETE AÇILDI</a:t>
            </a:r>
            <a:endParaRPr lang="tr-TR" dirty="0"/>
          </a:p>
          <a:p>
            <a:pPr marL="342900" indent="-342900">
              <a:buFont typeface="Wingdings" pitchFamily="2" charset="2"/>
              <a:buChar char="Ø"/>
            </a:pPr>
            <a:endParaRPr lang="tr-TR" dirty="0" smtClean="0"/>
          </a:p>
          <a:p>
            <a:pPr marL="342900" indent="-342900">
              <a:buFont typeface="Wingdings" pitchFamily="2" charset="2"/>
              <a:buChar char="Ø"/>
            </a:pPr>
            <a:endParaRPr lang="tr-TR" dirty="0"/>
          </a:p>
          <a:p>
            <a:pPr marL="342900" indent="-342900">
              <a:buFont typeface="Wingdings" pitchFamily="2" charset="2"/>
              <a:buChar char="Ø"/>
            </a:pPr>
            <a:endParaRPr lang="tr-TR" dirty="0" smtClean="0"/>
          </a:p>
          <a:p>
            <a:pPr marL="342900" indent="-342900">
              <a:buFont typeface="Wingdings" pitchFamily="2" charset="2"/>
              <a:buChar char="Ø"/>
            </a:pPr>
            <a:endParaRPr lang="tr-TR" dirty="0"/>
          </a:p>
          <a:p>
            <a:pPr marL="342900" indent="-342900">
              <a:buFont typeface="Wingdings" pitchFamily="2" charset="2"/>
              <a:buChar char="Ø"/>
            </a:pPr>
            <a:endParaRPr lang="tr-TR" dirty="0" smtClean="0"/>
          </a:p>
          <a:p>
            <a:endParaRPr lang="tr-TR" dirty="0"/>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709544603"/>
      </p:ext>
    </p:extLst>
  </p:cSld>
  <p:clrMapOvr>
    <a:masterClrMapping/>
  </p:clrMapOvr>
  <p:transition spd="slow" advClick="0" advTm="15000">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Yer Tutucusu" descr="Scan_Pic0009.jpg"/>
          <p:cNvPicPr>
            <a:picLocks noGrp="1" noChangeAspect="1"/>
          </p:cNvPicPr>
          <p:nvPr>
            <p:ph type="pic" sz="quarter" idx="10"/>
          </p:nvPr>
        </p:nvPicPr>
        <p:blipFill>
          <a:blip r:embed="rId2" cstate="print"/>
          <a:srcRect t="4211" b="4211"/>
          <a:stretch>
            <a:fillRect/>
          </a:stretch>
        </p:blipFill>
        <p:spPr>
          <a:xfrm>
            <a:off x="179512" y="260648"/>
            <a:ext cx="4754880" cy="6324600"/>
          </a:xfrm>
          <a:prstGeom prst="rect">
            <a:avLst/>
          </a:prstGeom>
          <a:ln>
            <a:noFill/>
          </a:ln>
          <a:effectLst>
            <a:outerShdw blurRad="292100" dist="139700" dir="2700000" algn="tl" rotWithShape="0">
              <a:srgbClr val="333333">
                <a:alpha val="65000"/>
              </a:srgbClr>
            </a:outerShdw>
          </a:effectLst>
        </p:spPr>
      </p:pic>
      <p:sp>
        <p:nvSpPr>
          <p:cNvPr id="3" name="2 Metin Yer Tutucusu"/>
          <p:cNvSpPr>
            <a:spLocks noGrp="1"/>
          </p:cNvSpPr>
          <p:nvPr>
            <p:ph type="body" sz="quarter" idx="11"/>
          </p:nvPr>
        </p:nvSpPr>
        <p:spPr>
          <a:xfrm>
            <a:off x="5076056" y="260648"/>
            <a:ext cx="3456384" cy="6336704"/>
          </a:xfrm>
        </p:spPr>
        <p:txBody>
          <a:bodyPr>
            <a:normAutofit fontScale="85000" lnSpcReduction="20000"/>
          </a:bodyPr>
          <a:lstStyle/>
          <a:p>
            <a:pPr>
              <a:buFont typeface="Wingdings" pitchFamily="2" charset="2"/>
              <a:buChar char="Ø"/>
            </a:pPr>
            <a:r>
              <a:rPr lang="tr-TR" sz="3200" dirty="0" smtClean="0"/>
              <a:t>KAZI ÇALIŞMALARI İÇİN GEREKLİ İZİNLER ALINDI.</a:t>
            </a:r>
          </a:p>
          <a:p>
            <a:endParaRPr lang="tr-TR" sz="3200" dirty="0" smtClean="0"/>
          </a:p>
          <a:p>
            <a:pPr>
              <a:buFont typeface="Wingdings" pitchFamily="2" charset="2"/>
              <a:buChar char="Ø"/>
            </a:pPr>
            <a:r>
              <a:rPr lang="tr-TR" sz="3200" dirty="0" smtClean="0"/>
              <a:t>SELÇUK ÜNİVERSİTESİ’NİN YÜZEY ARAŞTIRMASI İÇİN BAKANLIĞIMIZA BAŞVURDUĞUNA DAİR MÜZE MÜDÜRLÜĞÜMÜZ TARAFINDAN BİLGİLENDİRİLDİK.</a:t>
            </a:r>
          </a:p>
          <a:p>
            <a:endParaRPr lang="tr-TR" sz="3200" dirty="0" smtClean="0"/>
          </a:p>
          <a:p>
            <a:pPr>
              <a:buFont typeface="Wingdings" pitchFamily="2" charset="2"/>
              <a:buChar char="Ø"/>
            </a:pPr>
            <a:r>
              <a:rPr lang="tr-TR" sz="3200" dirty="0" smtClean="0"/>
              <a:t>SPONSOR DESTEĞİ İÇİN ÇALIŞMALAR YAPIYORUZ.</a:t>
            </a:r>
            <a:endParaRPr lang="tr-TR" dirty="0"/>
          </a:p>
        </p:txBody>
      </p:sp>
    </p:spTree>
  </p:cSld>
  <p:clrMapOvr>
    <a:masterClrMapping/>
  </p:clrMapOvr>
  <p:transition spd="slow" advClick="0" advTm="15000">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j0321055.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323528" y="260648"/>
            <a:ext cx="4473167" cy="2992051"/>
          </a:xfrm>
          <a:prstGeom prst="rect">
            <a:avLst/>
          </a:prstGeom>
          <a:ln>
            <a:noFill/>
          </a:ln>
          <a:effectLst>
            <a:softEdge rad="112500"/>
          </a:effectLst>
        </p:spPr>
      </p:pic>
      <p:sp>
        <p:nvSpPr>
          <p:cNvPr id="5" name="Text Placeholder 4"/>
          <p:cNvSpPr>
            <a:spLocks noGrp="1"/>
          </p:cNvSpPr>
          <p:nvPr>
            <p:ph type="body" sz="quarter" idx="11"/>
          </p:nvPr>
        </p:nvSpPr>
        <p:spPr>
          <a:xfrm>
            <a:off x="4932039" y="228600"/>
            <a:ext cx="3636193" cy="6512768"/>
          </a:xfrm>
        </p:spPr>
        <p:txBody>
          <a:bodyPr/>
          <a:lstStyle/>
          <a:p>
            <a:endParaRPr lang="tr-TR" dirty="0" smtClean="0"/>
          </a:p>
          <a:p>
            <a:pPr algn="ctr"/>
            <a:r>
              <a:rPr lang="tr-TR" sz="2400" b="1" dirty="0" smtClean="0">
                <a:effectLst>
                  <a:outerShdw blurRad="38100" dist="38100" dir="2700000" algn="tl">
                    <a:srgbClr val="000000">
                      <a:alpha val="43137"/>
                    </a:srgbClr>
                  </a:outerShdw>
                </a:effectLst>
              </a:rPr>
              <a:t>KÜLTÜR VE TARİH TURİZMİ ADINA AMOS</a:t>
            </a:r>
            <a:endParaRPr lang="tr-TR" sz="2400" b="1" dirty="0" smtClean="0">
              <a:effectLst>
                <a:outerShdw blurRad="50800" dist="38100" dir="5400000" algn="t" rotWithShape="0">
                  <a:prstClr val="black">
                    <a:alpha val="40000"/>
                  </a:prstClr>
                </a:outerShdw>
              </a:effectLst>
            </a:endParaRPr>
          </a:p>
          <a:p>
            <a:pPr algn="ctr"/>
            <a:endParaRPr lang="tr-TR" dirty="0"/>
          </a:p>
          <a:p>
            <a:pPr marL="342900" indent="-342900">
              <a:buFont typeface="Wingdings" pitchFamily="2" charset="2"/>
              <a:buChar char="Ø"/>
            </a:pPr>
            <a:r>
              <a:rPr lang="tr-TR" sz="2800" b="1" u="sng" dirty="0" smtClean="0"/>
              <a:t>PROJE  ÖNCESİ:</a:t>
            </a:r>
          </a:p>
          <a:p>
            <a:pPr marL="342900" indent="-342900">
              <a:lnSpc>
                <a:spcPct val="150000"/>
              </a:lnSpc>
              <a:buFont typeface="Wingdings" pitchFamily="2" charset="2"/>
              <a:buChar char="§"/>
            </a:pPr>
            <a:r>
              <a:rPr lang="tr-TR" dirty="0" smtClean="0"/>
              <a:t>ZİYARETÇİLERİN ÇIKMAKTA ZORLANDIĞI,  YEREL HALK HARİCİNDE KİMSENİN BİLMEDİĞİ TARİHİ DEĞER…</a:t>
            </a:r>
          </a:p>
          <a:p>
            <a:pPr marL="342900" indent="-342900">
              <a:buFont typeface="Wingdings" pitchFamily="2" charset="2"/>
              <a:buChar char="Ø"/>
            </a:pPr>
            <a:endParaRPr lang="tr-TR" dirty="0" smtClean="0"/>
          </a:p>
          <a:p>
            <a:pPr marL="342900" indent="-342900">
              <a:buFont typeface="Wingdings" pitchFamily="2" charset="2"/>
              <a:buChar char="Ø"/>
            </a:pPr>
            <a:endParaRPr lang="tr-TR" dirty="0"/>
          </a:p>
          <a:p>
            <a:pPr marL="342900" indent="-342900">
              <a:buFont typeface="Wingdings" pitchFamily="2" charset="2"/>
              <a:buChar char="Ø"/>
            </a:pPr>
            <a:endParaRPr lang="tr-TR" dirty="0" smtClean="0"/>
          </a:p>
          <a:p>
            <a:endParaRPr lang="tr-TR" dirty="0"/>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Resi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4713226"/>
            <a:ext cx="3023588" cy="1970732"/>
          </a:xfrm>
          <a:prstGeom prst="rect">
            <a:avLst/>
          </a:prstGeom>
          <a:ln>
            <a:noFill/>
          </a:ln>
          <a:effectLst>
            <a:softEdge rad="112500"/>
          </a:effectLst>
        </p:spPr>
      </p:pic>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3371402"/>
            <a:ext cx="4464496" cy="3348372"/>
          </a:xfrm>
          <a:prstGeom prst="rect">
            <a:avLst/>
          </a:prstGeom>
          <a:ln>
            <a:noFill/>
          </a:ln>
          <a:effectLst>
            <a:softEdge rad="112500"/>
          </a:effectLst>
        </p:spPr>
      </p:pic>
    </p:spTree>
    <p:extLst>
      <p:ext uri="{BB962C8B-B14F-4D97-AF65-F5344CB8AC3E}">
        <p14:creationId xmlns:p14="http://schemas.microsoft.com/office/powerpoint/2010/main" val="2971530736"/>
      </p:ext>
    </p:extLst>
  </p:cSld>
  <p:clrMapOvr>
    <a:masterClrMapping/>
  </p:clrMapOvr>
  <p:transition spd="slow" advClick="0" advTm="15000">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j0321055.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324925" y="260648"/>
            <a:ext cx="4423326" cy="2992051"/>
          </a:xfrm>
          <a:prstGeom prst="rect">
            <a:avLst/>
          </a:prstGeom>
          <a:ln>
            <a:noFill/>
          </a:ln>
          <a:effectLst>
            <a:softEdge rad="112500"/>
          </a:effectLst>
        </p:spPr>
      </p:pic>
      <p:sp>
        <p:nvSpPr>
          <p:cNvPr id="5" name="Text Placeholder 4"/>
          <p:cNvSpPr>
            <a:spLocks noGrp="1"/>
          </p:cNvSpPr>
          <p:nvPr>
            <p:ph type="body" sz="quarter" idx="11"/>
          </p:nvPr>
        </p:nvSpPr>
        <p:spPr>
          <a:xfrm>
            <a:off x="4748251" y="228600"/>
            <a:ext cx="3819982" cy="6512768"/>
          </a:xfrm>
        </p:spPr>
        <p:txBody>
          <a:bodyPr/>
          <a:lstStyle/>
          <a:p>
            <a:endParaRPr lang="tr-TR" dirty="0" smtClean="0"/>
          </a:p>
          <a:p>
            <a:pPr algn="ctr"/>
            <a:r>
              <a:rPr lang="tr-TR" sz="2400" b="1" dirty="0" smtClean="0">
                <a:effectLst>
                  <a:outerShdw blurRad="38100" dist="38100" dir="2700000" algn="tl">
                    <a:srgbClr val="000000">
                      <a:alpha val="43137"/>
                    </a:srgbClr>
                  </a:outerShdw>
                </a:effectLst>
              </a:rPr>
              <a:t>KÜLTÜR VE TARİH TURİZMİ ADINA AMOS</a:t>
            </a:r>
          </a:p>
          <a:p>
            <a:pPr algn="ctr"/>
            <a:endParaRPr lang="tr-TR" dirty="0"/>
          </a:p>
          <a:p>
            <a:pPr marL="342900" indent="-342900">
              <a:buFont typeface="Wingdings" pitchFamily="2" charset="2"/>
              <a:buChar char="Ø"/>
            </a:pPr>
            <a:r>
              <a:rPr lang="tr-TR" sz="2800" b="1" u="sng" dirty="0" smtClean="0"/>
              <a:t>PROJE  ÇALIŞMASI:</a:t>
            </a:r>
          </a:p>
          <a:p>
            <a:pPr marL="342900" indent="-342900">
              <a:buFont typeface="Wingdings" pitchFamily="2" charset="2"/>
              <a:buChar char="Ø"/>
            </a:pPr>
            <a:endParaRPr lang="tr-TR" dirty="0"/>
          </a:p>
          <a:p>
            <a:r>
              <a:rPr lang="tr-TR" sz="1800" dirty="0"/>
              <a:t>Marmaris Ticaret Odasının -Marmaris Kaymakamlığı </a:t>
            </a:r>
            <a:r>
              <a:rPr lang="tr-TR" sz="1800" dirty="0" smtClean="0"/>
              <a:t>, Marmaris </a:t>
            </a:r>
            <a:r>
              <a:rPr lang="tr-TR" sz="1800" dirty="0"/>
              <a:t>Müze Müdürlüğü’nün Başkanlığında,  Turunç Belediyesi'nin desteğiyle, Muğla Üniversitesi Arkeoloji Bölüm Başkanı Prof. Dr. Adnan DİLER’in Bilimsel Danışmanlığı’nda  </a:t>
            </a:r>
            <a:endParaRPr lang="tr-TR" sz="1800" dirty="0" smtClean="0"/>
          </a:p>
          <a:p>
            <a:endParaRPr lang="tr-TR" dirty="0" smtClean="0"/>
          </a:p>
          <a:p>
            <a:r>
              <a:rPr lang="tr-TR" b="1" dirty="0" smtClean="0"/>
              <a:t>ANTİK KENT'İN TEMİZLİK VE ÇEVRE DÜZENLEME ÇALIŞMASI YAPILDI…</a:t>
            </a:r>
          </a:p>
          <a:p>
            <a:pPr marL="342900" indent="-342900">
              <a:buFont typeface="Wingdings" pitchFamily="2" charset="2"/>
              <a:buChar char="Ø"/>
            </a:pPr>
            <a:endParaRPr lang="tr-TR" dirty="0" smtClean="0"/>
          </a:p>
          <a:p>
            <a:endParaRPr lang="tr-TR" dirty="0"/>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924" y="3393409"/>
            <a:ext cx="2230852" cy="3348372"/>
          </a:xfrm>
          <a:prstGeom prst="rect">
            <a:avLst/>
          </a:prstGeom>
          <a:ln>
            <a:noFill/>
          </a:ln>
          <a:effectLst>
            <a:softEdge rad="112500"/>
          </a:effectLst>
        </p:spPr>
      </p:pic>
      <p:pic>
        <p:nvPicPr>
          <p:cNvPr id="4" name="Resi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9792" y="3393409"/>
            <a:ext cx="2048458" cy="3348372"/>
          </a:xfrm>
          <a:prstGeom prst="rect">
            <a:avLst/>
          </a:prstGeom>
          <a:ln>
            <a:noFill/>
          </a:ln>
          <a:effectLst>
            <a:softEdge rad="112500"/>
          </a:effectLst>
        </p:spPr>
      </p:pic>
    </p:spTree>
    <p:extLst>
      <p:ext uri="{BB962C8B-B14F-4D97-AF65-F5344CB8AC3E}">
        <p14:creationId xmlns:p14="http://schemas.microsoft.com/office/powerpoint/2010/main" val="338688349"/>
      </p:ext>
    </p:extLst>
  </p:cSld>
  <p:clrMapOvr>
    <a:masterClrMapping/>
  </p:clrMapOvr>
  <p:transition spd="slow" advClick="0" advTm="15000">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j0321055.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rot="5400000">
            <a:off x="5796616" y="4077552"/>
            <a:ext cx="2087271" cy="3240360"/>
          </a:xfrm>
          <a:prstGeom prst="rect">
            <a:avLst/>
          </a:prstGeom>
          <a:ln>
            <a:noFill/>
          </a:ln>
          <a:effectLst>
            <a:softEdge rad="112500"/>
          </a:effectLst>
        </p:spPr>
      </p:pic>
      <p:sp>
        <p:nvSpPr>
          <p:cNvPr id="5" name="Text Placeholder 4"/>
          <p:cNvSpPr>
            <a:spLocks noGrp="1"/>
          </p:cNvSpPr>
          <p:nvPr>
            <p:ph type="body" sz="quarter" idx="11"/>
          </p:nvPr>
        </p:nvSpPr>
        <p:spPr>
          <a:xfrm>
            <a:off x="4932039" y="228600"/>
            <a:ext cx="3636193" cy="6512768"/>
          </a:xfrm>
        </p:spPr>
        <p:txBody>
          <a:bodyPr/>
          <a:lstStyle/>
          <a:p>
            <a:endParaRPr lang="tr-TR" dirty="0" smtClean="0"/>
          </a:p>
          <a:p>
            <a:pPr algn="ctr"/>
            <a:r>
              <a:rPr lang="tr-TR" sz="2400" b="1" dirty="0" smtClean="0">
                <a:effectLst>
                  <a:outerShdw blurRad="38100" dist="38100" dir="2700000" algn="tl">
                    <a:srgbClr val="000000">
                      <a:alpha val="43137"/>
                    </a:srgbClr>
                  </a:outerShdw>
                </a:effectLst>
              </a:rPr>
              <a:t>KÜLTÜR VE TARİH TURİZMİ ADINA AMOS</a:t>
            </a:r>
          </a:p>
          <a:p>
            <a:pPr algn="ctr"/>
            <a:endParaRPr lang="tr-TR" dirty="0"/>
          </a:p>
          <a:p>
            <a:pPr marL="342900" indent="-342900">
              <a:buFont typeface="Wingdings" pitchFamily="2" charset="2"/>
              <a:buChar char="Ø"/>
            </a:pPr>
            <a:r>
              <a:rPr lang="tr-TR" sz="2800" b="1" u="sng" dirty="0" smtClean="0"/>
              <a:t>PROJE  SONRASI:</a:t>
            </a:r>
          </a:p>
          <a:p>
            <a:endParaRPr lang="tr-TR" dirty="0" smtClean="0"/>
          </a:p>
          <a:p>
            <a:pPr marL="342900" indent="-342900">
              <a:buFont typeface="Wingdings" pitchFamily="2" charset="2"/>
              <a:buChar char="ü"/>
            </a:pPr>
            <a:r>
              <a:rPr lang="tr-TR" dirty="0" smtClean="0"/>
              <a:t>Marmaris için yeni bir turizm destinasyonu oluşturuldu…</a:t>
            </a:r>
          </a:p>
          <a:p>
            <a:endParaRPr lang="tr-TR" dirty="0" smtClean="0"/>
          </a:p>
          <a:p>
            <a:pPr marL="342900" indent="-342900">
              <a:buFont typeface="Wingdings" pitchFamily="2" charset="2"/>
              <a:buChar char="ü"/>
            </a:pPr>
            <a:r>
              <a:rPr lang="tr-TR" dirty="0" smtClean="0"/>
              <a:t>Alternatif turizm adına tarih turizmine katkı sağlandı…</a:t>
            </a:r>
            <a:endParaRPr lang="tr-TR" dirty="0"/>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Resi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839" y="548680"/>
            <a:ext cx="4857750" cy="3456384"/>
          </a:xfrm>
          <a:prstGeom prst="rect">
            <a:avLst/>
          </a:prstGeom>
          <a:ln>
            <a:noFill/>
          </a:ln>
          <a:effectLst>
            <a:softEdge rad="112500"/>
          </a:effectLst>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839" y="4581128"/>
            <a:ext cx="4857750" cy="2114550"/>
          </a:xfrm>
          <a:prstGeom prst="rect">
            <a:avLst/>
          </a:prstGeom>
          <a:ln>
            <a:noFill/>
          </a:ln>
          <a:effectLst>
            <a:softEdge rad="112500"/>
          </a:effectLst>
        </p:spPr>
      </p:pic>
    </p:spTree>
    <p:extLst>
      <p:ext uri="{BB962C8B-B14F-4D97-AF65-F5344CB8AC3E}">
        <p14:creationId xmlns:p14="http://schemas.microsoft.com/office/powerpoint/2010/main" val="4056586344"/>
      </p:ext>
    </p:extLst>
  </p:cSld>
  <p:clrMapOvr>
    <a:masterClrMapping/>
  </p:clrMapOvr>
  <p:transition spd="slow" advClick="0" advTm="15000">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716017" y="228600"/>
            <a:ext cx="3852216" cy="6512768"/>
          </a:xfrm>
        </p:spPr>
        <p:txBody>
          <a:bodyPr/>
          <a:lstStyle/>
          <a:p>
            <a:endParaRPr lang="tr-TR" dirty="0" smtClean="0"/>
          </a:p>
          <a:p>
            <a:pPr algn="ctr"/>
            <a:r>
              <a:rPr lang="tr-TR" b="1" dirty="0" smtClean="0"/>
              <a:t>SAĞLIK TURİZMİ ADINA</a:t>
            </a:r>
          </a:p>
          <a:p>
            <a:pPr algn="ctr"/>
            <a:r>
              <a:rPr lang="tr-TR" sz="2800" b="1" dirty="0" smtClean="0"/>
              <a:t>HEMİTHEA</a:t>
            </a:r>
            <a:endParaRPr lang="tr-TR" dirty="0" smtClean="0"/>
          </a:p>
          <a:p>
            <a:pPr algn="ctr"/>
            <a:r>
              <a:rPr lang="tr-TR" sz="1800" dirty="0" smtClean="0"/>
              <a:t>(İÇMELER ŞİFALI SU KAYNAĞI)</a:t>
            </a:r>
          </a:p>
          <a:p>
            <a:pPr algn="ctr"/>
            <a:endParaRPr lang="tr-TR" sz="1800" dirty="0" smtClean="0"/>
          </a:p>
          <a:p>
            <a:pPr marL="285750" indent="-285750">
              <a:buFont typeface="Wingdings" pitchFamily="2" charset="2"/>
              <a:buChar char="Ø"/>
            </a:pPr>
            <a:r>
              <a:rPr lang="tr-TR" sz="1800" dirty="0"/>
              <a:t>SAĞLIK TURİZİMİNİ AKTİF HALE </a:t>
            </a:r>
            <a:r>
              <a:rPr lang="tr-TR" sz="1800" dirty="0" smtClean="0"/>
              <a:t>GETİRMEK…</a:t>
            </a:r>
            <a:endParaRPr lang="tr-TR" sz="1800" dirty="0"/>
          </a:p>
          <a:p>
            <a:pPr marL="285750" indent="-285750">
              <a:buFont typeface="Wingdings" pitchFamily="2" charset="2"/>
              <a:buChar char="Ø"/>
            </a:pPr>
            <a:r>
              <a:rPr lang="tr-TR" sz="1800" dirty="0"/>
              <a:t>KIŞ AYINI SAĞLIK TURİZİMİYLE </a:t>
            </a:r>
            <a:r>
              <a:rPr lang="tr-TR" sz="1800" dirty="0" smtClean="0"/>
              <a:t>CANLANDIRMAK…</a:t>
            </a:r>
            <a:endParaRPr lang="tr-TR" sz="1800" dirty="0"/>
          </a:p>
          <a:p>
            <a:pPr marL="285750" indent="-285750">
              <a:buFont typeface="Wingdings" pitchFamily="2" charset="2"/>
              <a:buChar char="Ø"/>
            </a:pPr>
            <a:r>
              <a:rPr lang="tr-TR" sz="1800" dirty="0"/>
              <a:t>TURİSTLERİN MARMARİS’İ TERCİH SEBEPLERİNE BİR YENİSİNİ </a:t>
            </a:r>
            <a:r>
              <a:rPr lang="tr-TR" sz="1800" dirty="0" smtClean="0"/>
              <a:t>EKLEMEK</a:t>
            </a:r>
            <a:endParaRPr lang="tr-TR" sz="1800" dirty="0"/>
          </a:p>
          <a:p>
            <a:pPr marL="342900" indent="-342900">
              <a:buFont typeface="Wingdings" pitchFamily="2" charset="2"/>
              <a:buChar char="Ø"/>
            </a:pPr>
            <a:r>
              <a:rPr lang="tr-TR" sz="1800" dirty="0" smtClean="0"/>
              <a:t>KAYNAK SUYUN ANALİZLERİ İSTANBUL ÜNİVERSİTESİ VE İZMİR HIFZISSIHHA ENSTİTÜSÜ MÜDÜRLÜĞÜ TARAFINDAN  ANALİZİ YAPILMIŞ KAYNAK SUYUN ŞİFALI OLDUĞU RAPORU ALINMIŞTIR…</a:t>
            </a:r>
          </a:p>
          <a:p>
            <a:pPr marL="342900" indent="-342900">
              <a:buFont typeface="Wingdings" pitchFamily="2" charset="2"/>
              <a:buChar char="Ø"/>
            </a:pPr>
            <a:endParaRPr lang="tr-TR" sz="1800" dirty="0"/>
          </a:p>
          <a:p>
            <a:pPr marL="342900" indent="-342900">
              <a:buFont typeface="Wingdings" pitchFamily="2" charset="2"/>
              <a:buChar char="Ø"/>
            </a:pPr>
            <a:r>
              <a:rPr lang="tr-TR" dirty="0" smtClean="0"/>
              <a:t>TERMAL TEHSİS KURULMASI…</a:t>
            </a:r>
            <a:endParaRPr lang="tr-TR"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902" y="274159"/>
            <a:ext cx="4444114" cy="6418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4192509"/>
      </p:ext>
    </p:extLst>
  </p:cSld>
  <p:clrMapOvr>
    <a:masterClrMapping/>
  </p:clrMapOvr>
  <p:transition spd="slow" advClick="0" advTm="15000">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2" y="188640"/>
            <a:ext cx="8352928" cy="1368152"/>
          </a:xfrm>
        </p:spPr>
        <p:txBody>
          <a:bodyPr>
            <a:normAutofit fontScale="85000" lnSpcReduction="10000"/>
          </a:bodyPr>
          <a:lstStyle/>
          <a:p>
            <a:pPr marL="342900" indent="-342900">
              <a:buFont typeface="Wingdings" pitchFamily="2" charset="2"/>
              <a:buChar char="Ø"/>
            </a:pPr>
            <a:r>
              <a:rPr lang="tr-TR" sz="2500" dirty="0" smtClean="0"/>
              <a:t>KAYNAK SUYUN ANALİZLERİ, </a:t>
            </a:r>
            <a:r>
              <a:rPr lang="tr-TR" sz="2500" u="sng" dirty="0" smtClean="0"/>
              <a:t>İSTANBUL ÜNİVERSİTESİ </a:t>
            </a:r>
            <a:r>
              <a:rPr lang="tr-TR" sz="2500" dirty="0" smtClean="0"/>
              <a:t>VE </a:t>
            </a:r>
          </a:p>
          <a:p>
            <a:pPr marL="342900" indent="-342900"/>
            <a:r>
              <a:rPr lang="tr-TR" sz="2500" dirty="0" smtClean="0"/>
              <a:t>      </a:t>
            </a:r>
            <a:r>
              <a:rPr lang="tr-TR" sz="2500" u="sng" dirty="0" smtClean="0"/>
              <a:t>İZMİR HIFZISSIHHA ENSTİTÜSÜ MÜDÜRLÜĞÜ </a:t>
            </a:r>
            <a:r>
              <a:rPr lang="tr-TR" sz="2500" dirty="0" smtClean="0"/>
              <a:t>TARAFINDAN ANALİZLER YAPILMIŞ KAYNAK SUYUN ŞİFALI OLDUĞU RAPORU ALINMIŞTIR…</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12 Resim" descr="hifzıssıha 1.jpg"/>
          <p:cNvPicPr>
            <a:picLocks noChangeAspect="1"/>
          </p:cNvPicPr>
          <p:nvPr/>
        </p:nvPicPr>
        <p:blipFill>
          <a:blip r:embed="rId4" cstate="print"/>
          <a:stretch>
            <a:fillRect/>
          </a:stretch>
        </p:blipFill>
        <p:spPr>
          <a:xfrm>
            <a:off x="179512" y="1556792"/>
            <a:ext cx="3688794" cy="5085184"/>
          </a:xfrm>
          <a:prstGeom prst="rect">
            <a:avLst/>
          </a:prstGeom>
          <a:ln>
            <a:noFill/>
          </a:ln>
          <a:effectLst>
            <a:outerShdw blurRad="292100" dist="139700" dir="2700000" algn="tl" rotWithShape="0">
              <a:srgbClr val="333333">
                <a:alpha val="65000"/>
              </a:srgbClr>
            </a:outerShdw>
          </a:effectLst>
        </p:spPr>
      </p:pic>
      <p:pic>
        <p:nvPicPr>
          <p:cNvPr id="15" name="14 Resim" descr="Resim.jpg"/>
          <p:cNvPicPr>
            <a:picLocks noChangeAspect="1"/>
          </p:cNvPicPr>
          <p:nvPr/>
        </p:nvPicPr>
        <p:blipFill>
          <a:blip r:embed="rId5" cstate="print"/>
          <a:stretch>
            <a:fillRect/>
          </a:stretch>
        </p:blipFill>
        <p:spPr>
          <a:xfrm>
            <a:off x="4355976" y="1556792"/>
            <a:ext cx="3672408" cy="5112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61024"/>
      </p:ext>
    </p:extLst>
  </p:cSld>
  <p:clrMapOvr>
    <a:masterClrMapping/>
  </p:clrMapOvr>
  <p:transition spd="slow" advClick="0" advTm="15000">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716017" y="228600"/>
            <a:ext cx="3852216" cy="3272408"/>
          </a:xfrm>
        </p:spPr>
        <p:txBody>
          <a:bodyPr/>
          <a:lstStyle/>
          <a:p>
            <a:endParaRPr lang="tr-TR" dirty="0" smtClean="0"/>
          </a:p>
          <a:p>
            <a:pPr algn="ctr"/>
            <a:r>
              <a:rPr lang="tr-TR" b="1" dirty="0" smtClean="0"/>
              <a:t>SAĞLIK TURİZMİ ADINA</a:t>
            </a:r>
          </a:p>
          <a:p>
            <a:pPr algn="ctr"/>
            <a:r>
              <a:rPr lang="tr-TR" sz="2800" b="1" dirty="0" smtClean="0"/>
              <a:t>HEMİTHEA</a:t>
            </a:r>
          </a:p>
          <a:p>
            <a:pPr algn="ctr"/>
            <a:r>
              <a:rPr lang="tr-TR" sz="1800" dirty="0"/>
              <a:t>(İÇMELER ŞİFALI SU KAYNAĞI</a:t>
            </a:r>
            <a:r>
              <a:rPr lang="tr-TR" sz="1800" dirty="0" smtClean="0"/>
              <a:t>)</a:t>
            </a:r>
          </a:p>
          <a:p>
            <a:pPr algn="ctr"/>
            <a:endParaRPr lang="tr-TR" sz="1800" dirty="0"/>
          </a:p>
          <a:p>
            <a:pPr marL="342900" indent="-342900">
              <a:buFont typeface="Wingdings" pitchFamily="2" charset="2"/>
              <a:buChar char="Ø"/>
            </a:pPr>
            <a:r>
              <a:rPr lang="tr-TR" sz="1800" dirty="0" smtClean="0"/>
              <a:t>YAPILAN BİLİMSEL ÇALIŞMALARLA KAYNAK SUYUN İDEAL SONDAJ NOKTALARI BELİRLENMİŞTİR…</a:t>
            </a:r>
            <a:endParaRPr lang="tr-TR" sz="1800" dirty="0"/>
          </a:p>
          <a:p>
            <a:pPr marL="342900" indent="-342900">
              <a:buFont typeface="Wingdings" pitchFamily="2" charset="2"/>
              <a:buChar char="Ø"/>
            </a:pPr>
            <a:endParaRPr lang="tr-TR" sz="14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214" y="44624"/>
            <a:ext cx="4019754" cy="2185950"/>
          </a:xfrm>
          <a:prstGeom prst="rect">
            <a:avLst/>
          </a:prstGeom>
          <a:ln>
            <a:noFill/>
          </a:ln>
          <a:effectLst>
            <a:softEdge rad="112500"/>
          </a:effectLst>
        </p:spPr>
      </p:pic>
      <p:pic>
        <p:nvPicPr>
          <p:cNvPr id="7" name="55 Resim" descr="DSC05928.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789040"/>
            <a:ext cx="3838528" cy="2952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H:\Devam Eden Çalışmalar\marmaris\icmeler_fayresim\DSC0582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4979614"/>
            <a:ext cx="4032447" cy="18080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10 Grup"/>
          <p:cNvGrpSpPr>
            <a:grpSpLocks/>
          </p:cNvGrpSpPr>
          <p:nvPr/>
        </p:nvGrpSpPr>
        <p:grpSpPr bwMode="auto">
          <a:xfrm>
            <a:off x="316015" y="332656"/>
            <a:ext cx="3994941" cy="4591050"/>
            <a:chOff x="3850104" y="2285948"/>
            <a:chExt cx="3994818" cy="4591146"/>
          </a:xfrm>
        </p:grpSpPr>
        <p:pic>
          <p:nvPicPr>
            <p:cNvPr id="1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l="17708" t="10834" r="7813" b="12500"/>
            <a:stretch>
              <a:fillRect/>
            </a:stretch>
          </p:blipFill>
          <p:spPr bwMode="auto">
            <a:xfrm>
              <a:off x="3850104" y="4307002"/>
              <a:ext cx="3994818" cy="25700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5 Oval"/>
            <p:cNvSpPr/>
            <p:nvPr/>
          </p:nvSpPr>
          <p:spPr>
            <a:xfrm>
              <a:off x="5071920" y="2285948"/>
              <a:ext cx="428612" cy="571512"/>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2" name="9 Oval"/>
            <p:cNvSpPr/>
            <p:nvPr/>
          </p:nvSpPr>
          <p:spPr>
            <a:xfrm>
              <a:off x="3928955" y="3714728"/>
              <a:ext cx="428612" cy="571512"/>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grpSp>
    </p:spTree>
    <p:extLst>
      <p:ext uri="{BB962C8B-B14F-4D97-AF65-F5344CB8AC3E}">
        <p14:creationId xmlns:p14="http://schemas.microsoft.com/office/powerpoint/2010/main" val="284761024"/>
      </p:ext>
    </p:extLst>
  </p:cSld>
  <p:clrMapOvr>
    <a:masterClrMapping/>
  </p:clrMapOvr>
  <p:transition spd="slow" advClick="0" advTm="15000">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51521" y="228600"/>
            <a:ext cx="3312368" cy="1328192"/>
          </a:xfrm>
        </p:spPr>
        <p:txBody>
          <a:bodyPr>
            <a:normAutofit lnSpcReduction="10000"/>
          </a:bodyPr>
          <a:lstStyle/>
          <a:p>
            <a:r>
              <a:rPr lang="tr-TR" b="1" dirty="0" smtClean="0"/>
              <a:t>SAĞLIK TURİZMİ ADINA</a:t>
            </a:r>
          </a:p>
          <a:p>
            <a:r>
              <a:rPr lang="tr-TR" sz="2800" b="1" dirty="0" smtClean="0"/>
              <a:t>HEMİTHEA</a:t>
            </a:r>
          </a:p>
          <a:p>
            <a:r>
              <a:rPr lang="tr-TR" sz="1800" dirty="0"/>
              <a:t>(İÇMELER ŞİFALI SU KAYNAĞI</a:t>
            </a:r>
            <a:r>
              <a:rPr lang="tr-TR" sz="1800" dirty="0" smtClean="0"/>
              <a:t>)</a:t>
            </a:r>
          </a:p>
          <a:p>
            <a:pPr algn="ctr"/>
            <a:endParaRPr lang="tr-TR" sz="18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12 Resim" descr="7.jpg"/>
          <p:cNvPicPr>
            <a:picLocks noChangeAspect="1"/>
          </p:cNvPicPr>
          <p:nvPr/>
        </p:nvPicPr>
        <p:blipFill>
          <a:blip r:embed="rId4" cstate="print"/>
          <a:stretch>
            <a:fillRect/>
          </a:stretch>
        </p:blipFill>
        <p:spPr>
          <a:xfrm>
            <a:off x="323528" y="1845064"/>
            <a:ext cx="3392514" cy="2160000"/>
          </a:xfrm>
          <a:prstGeom prst="rect">
            <a:avLst/>
          </a:prstGeom>
          <a:ln>
            <a:noFill/>
          </a:ln>
          <a:effectLst>
            <a:softEdge rad="112500"/>
          </a:effectLst>
        </p:spPr>
      </p:pic>
      <p:pic>
        <p:nvPicPr>
          <p:cNvPr id="14" name="13 Resim" descr="4.jpg"/>
          <p:cNvPicPr>
            <a:picLocks noChangeAspect="1"/>
          </p:cNvPicPr>
          <p:nvPr/>
        </p:nvPicPr>
        <p:blipFill>
          <a:blip r:embed="rId5" cstate="print"/>
          <a:stretch>
            <a:fillRect/>
          </a:stretch>
        </p:blipFill>
        <p:spPr>
          <a:xfrm>
            <a:off x="4283969" y="1773056"/>
            <a:ext cx="3392514" cy="2160000"/>
          </a:xfrm>
          <a:prstGeom prst="rect">
            <a:avLst/>
          </a:prstGeom>
          <a:ln>
            <a:noFill/>
          </a:ln>
          <a:effectLst>
            <a:softEdge rad="112500"/>
          </a:effectLst>
        </p:spPr>
      </p:pic>
      <p:pic>
        <p:nvPicPr>
          <p:cNvPr id="15" name="14 Resim" descr="6.jpg"/>
          <p:cNvPicPr>
            <a:picLocks noChangeAspect="1"/>
          </p:cNvPicPr>
          <p:nvPr/>
        </p:nvPicPr>
        <p:blipFill>
          <a:blip r:embed="rId6" cstate="print"/>
          <a:stretch>
            <a:fillRect/>
          </a:stretch>
        </p:blipFill>
        <p:spPr>
          <a:xfrm>
            <a:off x="3995936" y="0"/>
            <a:ext cx="3888432" cy="1700808"/>
          </a:xfrm>
          <a:prstGeom prst="rect">
            <a:avLst/>
          </a:prstGeom>
          <a:ln>
            <a:noFill/>
          </a:ln>
          <a:effectLst>
            <a:softEdge rad="112500"/>
          </a:effectLst>
        </p:spPr>
      </p:pic>
      <p:pic>
        <p:nvPicPr>
          <p:cNvPr id="16" name="15 Resim" descr="2.jpg"/>
          <p:cNvPicPr>
            <a:picLocks noChangeAspect="1"/>
          </p:cNvPicPr>
          <p:nvPr/>
        </p:nvPicPr>
        <p:blipFill>
          <a:blip r:embed="rId7" cstate="print"/>
          <a:stretch>
            <a:fillRect/>
          </a:stretch>
        </p:blipFill>
        <p:spPr>
          <a:xfrm>
            <a:off x="3851920" y="4302222"/>
            <a:ext cx="4557647" cy="2295130"/>
          </a:xfrm>
          <a:prstGeom prst="rect">
            <a:avLst/>
          </a:prstGeom>
          <a:ln>
            <a:noFill/>
          </a:ln>
          <a:effectLst>
            <a:softEdge rad="112500"/>
          </a:effectLst>
        </p:spPr>
      </p:pic>
      <p:pic>
        <p:nvPicPr>
          <p:cNvPr id="17" name="16 Resim" descr="1.bmp"/>
          <p:cNvPicPr>
            <a:picLocks noChangeAspect="1"/>
          </p:cNvPicPr>
          <p:nvPr/>
        </p:nvPicPr>
        <p:blipFill>
          <a:blip r:embed="rId8" cstate="print"/>
          <a:stretch>
            <a:fillRect/>
          </a:stretch>
        </p:blipFill>
        <p:spPr>
          <a:xfrm>
            <a:off x="323528" y="4225900"/>
            <a:ext cx="3312368" cy="2371452"/>
          </a:xfrm>
          <a:prstGeom prst="rect">
            <a:avLst/>
          </a:prstGeom>
          <a:ln>
            <a:noFill/>
          </a:ln>
          <a:effectLst>
            <a:softEdge rad="112500"/>
          </a:effectLst>
        </p:spPr>
      </p:pic>
    </p:spTree>
    <p:extLst>
      <p:ext uri="{BB962C8B-B14F-4D97-AF65-F5344CB8AC3E}">
        <p14:creationId xmlns:p14="http://schemas.microsoft.com/office/powerpoint/2010/main" val="284761024"/>
      </p:ext>
    </p:extLst>
  </p:cSld>
  <p:clrMapOvr>
    <a:masterClrMapping/>
  </p:clrMapOvr>
  <p:transition spd="slow" advClick="0" advTm="15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28599"/>
            <a:ext cx="8136903" cy="4784577"/>
          </a:xfrm>
        </p:spPr>
        <p:txBody>
          <a:bodyPr>
            <a:normAutofit/>
          </a:bodyPr>
          <a:lstStyle/>
          <a:p>
            <a:endParaRPr lang="tr-TR" sz="2800" b="1" u="sng" dirty="0" smtClean="0"/>
          </a:p>
          <a:p>
            <a:endParaRPr lang="tr-TR" sz="2800" b="1" u="sng" dirty="0" smtClean="0"/>
          </a:p>
          <a:p>
            <a:pPr marL="342900" lvl="0" indent="-342900">
              <a:buFont typeface="Wingdings" pitchFamily="2" charset="2"/>
              <a:buChar char="Ø"/>
            </a:pPr>
            <a:r>
              <a:rPr lang="tr-TR" sz="2400" b="1" u="sng" dirty="0" smtClean="0"/>
              <a:t>MTO ALO 179 TURİZM HATTI’NA KATKIDA BULUNDU.</a:t>
            </a:r>
          </a:p>
          <a:p>
            <a:pPr algn="just"/>
            <a:r>
              <a:rPr lang="tr-TR" sz="2400" dirty="0"/>
              <a:t> </a:t>
            </a:r>
          </a:p>
          <a:p>
            <a:pPr algn="just"/>
            <a:r>
              <a:rPr lang="tr-TR" sz="2800" dirty="0"/>
              <a:t>Muğla'da turizm sektörünün başarıya ulaşması ve bu başarının da Türkiye'nin beklentilerini karşılayabilmesi için, Marmaris Ticaret </a:t>
            </a:r>
            <a:r>
              <a:rPr lang="tr-TR" sz="2800" dirty="0" err="1"/>
              <a:t>Odası’da</a:t>
            </a:r>
            <a:r>
              <a:rPr lang="tr-TR" sz="2800" dirty="0"/>
              <a:t> Muğla valiliği ile  işbirliği içinde çalışarak “Alo -179 Turizm Hattı’na katkıda bulundu</a:t>
            </a:r>
            <a:r>
              <a:rPr lang="tr-TR" sz="2800" dirty="0" smtClean="0"/>
              <a:t>.</a:t>
            </a:r>
            <a:endParaRPr lang="tr-TR" sz="28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723669106"/>
      </p:ext>
    </p:extLst>
  </p:cSld>
  <p:clrMapOvr>
    <a:masterClrMapping/>
  </p:clrMapOvr>
  <p:transition spd="slow" advClick="0" advTm="15000">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716017" y="228600"/>
            <a:ext cx="3852216" cy="6512768"/>
          </a:xfrm>
        </p:spPr>
        <p:txBody>
          <a:bodyPr/>
          <a:lstStyle/>
          <a:p>
            <a:endParaRPr lang="tr-TR" dirty="0" smtClean="0"/>
          </a:p>
          <a:p>
            <a:pPr algn="ctr"/>
            <a:r>
              <a:rPr lang="tr-TR" b="1" dirty="0" smtClean="0"/>
              <a:t>İNANÇ VE EVLİLİK TURİZMİ ADINA </a:t>
            </a:r>
            <a:r>
              <a:rPr lang="tr-TR" sz="2800" b="1" dirty="0" smtClean="0"/>
              <a:t>KAMERİYE KİLİSESİ</a:t>
            </a:r>
          </a:p>
          <a:p>
            <a:pPr algn="ctr"/>
            <a:endParaRPr lang="tr-TR" dirty="0"/>
          </a:p>
          <a:p>
            <a:pPr marL="342900" indent="-342900">
              <a:buFont typeface="Wingdings" pitchFamily="2" charset="2"/>
              <a:buChar char="Ø"/>
            </a:pPr>
            <a:r>
              <a:rPr lang="tr-TR" sz="1800" dirty="0" smtClean="0"/>
              <a:t>SELİMİYE KÖYÜ KAMERİYE ADASI</a:t>
            </a:r>
          </a:p>
          <a:p>
            <a:pPr marL="342900" indent="-342900">
              <a:buFont typeface="Wingdings" pitchFamily="2" charset="2"/>
              <a:buChar char="Ø"/>
            </a:pPr>
            <a:endParaRPr lang="tr-TR" sz="1800" dirty="0"/>
          </a:p>
          <a:p>
            <a:pPr marL="342900" indent="-342900">
              <a:buFont typeface="Wingdings" pitchFamily="2" charset="2"/>
              <a:buChar char="Ø"/>
            </a:pPr>
            <a:r>
              <a:rPr lang="tr-TR" sz="1800" dirty="0" smtClean="0"/>
              <a:t>KAMERİYE ADASIN DA MEVCUT BULUNAN KİLİSENİN ÇEVRE DÜZENLEMESİ YAPILARAK EVLİLİK VE İNANÇ TURİZİMİNE KAZANDIRILMASI…</a:t>
            </a:r>
          </a:p>
          <a:p>
            <a:pPr marL="342900" indent="-342900">
              <a:buFont typeface="Wingdings" pitchFamily="2" charset="2"/>
              <a:buChar char="Ø"/>
            </a:pPr>
            <a:endParaRPr lang="tr-TR" sz="1800" dirty="0"/>
          </a:p>
          <a:p>
            <a:pPr marL="342900" indent="-342900">
              <a:buFont typeface="Wingdings" pitchFamily="2" charset="2"/>
              <a:buChar char="Ø"/>
            </a:pPr>
            <a:r>
              <a:rPr lang="tr-TR" sz="1800" dirty="0" smtClean="0"/>
              <a:t>ALTERNATİF TURİZM VE TURİZMİN ÇEŞİTLENDİRİLMESİ ADINA BİR DEĞER DAHA KAZANMAK…</a:t>
            </a:r>
          </a:p>
          <a:p>
            <a:pPr marL="342900" indent="-342900">
              <a:buFont typeface="Wingdings" pitchFamily="2" charset="2"/>
              <a:buChar char="Ø"/>
            </a:pPr>
            <a:endParaRPr lang="tr-TR" sz="1800" dirty="0" smtClean="0"/>
          </a:p>
          <a:p>
            <a:pPr marL="342900" indent="-342900">
              <a:buFont typeface="Wingdings" pitchFamily="2" charset="2"/>
              <a:buChar char="Ø"/>
            </a:pPr>
            <a:r>
              <a:rPr lang="tr-TR" sz="1800" dirty="0" smtClean="0"/>
              <a:t>FENER RUM PATRİKHANESİ İLE KİLİSENİN TARİHİNE İLİŞKİN BİLGİ ALMAK AMACIYLA BAĞLANTI İÇİNDEYİZ. </a:t>
            </a:r>
            <a:endParaRPr lang="tr-TR" sz="14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902" y="260648"/>
            <a:ext cx="4444114" cy="64456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3404093"/>
      </p:ext>
    </p:extLst>
  </p:cSld>
  <p:clrMapOvr>
    <a:masterClrMapping/>
  </p:clrMapOvr>
  <p:transition spd="slow" advClick="0" advTm="15000">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716017" y="228600"/>
            <a:ext cx="3852216" cy="896144"/>
          </a:xfrm>
        </p:spPr>
        <p:txBody>
          <a:bodyPr>
            <a:normAutofit lnSpcReduction="10000"/>
          </a:bodyPr>
          <a:lstStyle/>
          <a:p>
            <a:pPr algn="ctr"/>
            <a:r>
              <a:rPr lang="tr-TR" b="1" dirty="0" smtClean="0"/>
              <a:t>İNANÇ VE EVLİLİK TURİZMİ ADINA </a:t>
            </a:r>
            <a:r>
              <a:rPr lang="tr-TR" sz="2800" b="1" dirty="0" smtClean="0"/>
              <a:t>KAMERİYE KİLİSESİ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6 Resim" descr="KAMERİSA.jpg"/>
          <p:cNvPicPr>
            <a:picLocks noChangeAspect="1"/>
          </p:cNvPicPr>
          <p:nvPr/>
        </p:nvPicPr>
        <p:blipFill>
          <a:blip r:embed="rId4" cstate="print"/>
          <a:stretch>
            <a:fillRect/>
          </a:stretch>
        </p:blipFill>
        <p:spPr>
          <a:xfrm>
            <a:off x="5292080" y="908720"/>
            <a:ext cx="2664296" cy="3112803"/>
          </a:xfrm>
          <a:prstGeom prst="rect">
            <a:avLst/>
          </a:prstGeom>
          <a:ln>
            <a:noFill/>
          </a:ln>
          <a:effectLst>
            <a:softEdge rad="112500"/>
          </a:effectLst>
        </p:spPr>
      </p:pic>
      <p:pic>
        <p:nvPicPr>
          <p:cNvPr id="8" name="7 Resim" descr="DSC_6834.JPG"/>
          <p:cNvPicPr>
            <a:picLocks noChangeAspect="1"/>
          </p:cNvPicPr>
          <p:nvPr/>
        </p:nvPicPr>
        <p:blipFill>
          <a:blip r:embed="rId5" cstate="print"/>
          <a:stretch>
            <a:fillRect/>
          </a:stretch>
        </p:blipFill>
        <p:spPr>
          <a:xfrm>
            <a:off x="0" y="3573016"/>
            <a:ext cx="4356865" cy="2916579"/>
          </a:xfrm>
          <a:prstGeom prst="rect">
            <a:avLst/>
          </a:prstGeom>
          <a:ln>
            <a:noFill/>
          </a:ln>
          <a:effectLst>
            <a:softEdge rad="112500"/>
          </a:effectLst>
        </p:spPr>
      </p:pic>
      <p:pic>
        <p:nvPicPr>
          <p:cNvPr id="9" name="8 Resim" descr="tarayıcı deneme 295.jpg"/>
          <p:cNvPicPr>
            <a:picLocks noChangeAspect="1"/>
          </p:cNvPicPr>
          <p:nvPr/>
        </p:nvPicPr>
        <p:blipFill>
          <a:blip r:embed="rId6" cstate="print"/>
          <a:stretch>
            <a:fillRect/>
          </a:stretch>
        </p:blipFill>
        <p:spPr>
          <a:xfrm>
            <a:off x="179512" y="188640"/>
            <a:ext cx="4572000" cy="3048000"/>
          </a:xfrm>
          <a:prstGeom prst="rect">
            <a:avLst/>
          </a:prstGeom>
          <a:ln>
            <a:noFill/>
          </a:ln>
          <a:effectLst>
            <a:softEdge rad="112500"/>
          </a:effectLst>
        </p:spPr>
      </p:pic>
      <p:pic>
        <p:nvPicPr>
          <p:cNvPr id="10" name="9 Resim" descr="tarayıcı deneme 301.jpg"/>
          <p:cNvPicPr>
            <a:picLocks noChangeAspect="1"/>
          </p:cNvPicPr>
          <p:nvPr/>
        </p:nvPicPr>
        <p:blipFill>
          <a:blip r:embed="rId7" cstate="print"/>
          <a:stretch>
            <a:fillRect/>
          </a:stretch>
        </p:blipFill>
        <p:spPr>
          <a:xfrm>
            <a:off x="4283968" y="3861048"/>
            <a:ext cx="4283968" cy="2855978"/>
          </a:xfrm>
          <a:prstGeom prst="rect">
            <a:avLst/>
          </a:prstGeom>
          <a:ln>
            <a:noFill/>
          </a:ln>
          <a:effectLst>
            <a:softEdge rad="112500"/>
          </a:effectLst>
        </p:spPr>
      </p:pic>
    </p:spTree>
    <p:extLst>
      <p:ext uri="{BB962C8B-B14F-4D97-AF65-F5344CB8AC3E}">
        <p14:creationId xmlns:p14="http://schemas.microsoft.com/office/powerpoint/2010/main" val="1213404093"/>
      </p:ext>
    </p:extLst>
  </p:cSld>
  <p:clrMapOvr>
    <a:masterClrMapping/>
  </p:clrMapOvr>
  <p:transition spd="slow" advClick="0" advTm="15000">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10 Resim" descr="Scan_Pic0013.jpg"/>
          <p:cNvPicPr>
            <a:picLocks noChangeAspect="1"/>
          </p:cNvPicPr>
          <p:nvPr/>
        </p:nvPicPr>
        <p:blipFill>
          <a:blip r:embed="rId4" cstate="print"/>
          <a:stretch>
            <a:fillRect/>
          </a:stretch>
        </p:blipFill>
        <p:spPr>
          <a:xfrm>
            <a:off x="107504" y="72008"/>
            <a:ext cx="4719131" cy="3212976"/>
          </a:xfrm>
          <a:prstGeom prst="rect">
            <a:avLst/>
          </a:prstGeom>
          <a:ln>
            <a:noFill/>
          </a:ln>
          <a:effectLst>
            <a:softEdge rad="112500"/>
          </a:effectLst>
        </p:spPr>
      </p:pic>
      <p:pic>
        <p:nvPicPr>
          <p:cNvPr id="12" name="11 Resim" descr="Scan_Pic0014.jpg"/>
          <p:cNvPicPr>
            <a:picLocks noChangeAspect="1"/>
          </p:cNvPicPr>
          <p:nvPr/>
        </p:nvPicPr>
        <p:blipFill>
          <a:blip r:embed="rId5" cstate="print"/>
          <a:stretch>
            <a:fillRect/>
          </a:stretch>
        </p:blipFill>
        <p:spPr>
          <a:xfrm>
            <a:off x="3391884" y="3210251"/>
            <a:ext cx="5068548" cy="3675133"/>
          </a:xfrm>
          <a:prstGeom prst="rect">
            <a:avLst/>
          </a:prstGeom>
          <a:ln>
            <a:noFill/>
          </a:ln>
          <a:effectLst>
            <a:softEdge rad="112500"/>
          </a:effectLst>
        </p:spPr>
      </p:pic>
      <p:pic>
        <p:nvPicPr>
          <p:cNvPr id="14" name="13 Resim" descr="P1010376.JPG"/>
          <p:cNvPicPr>
            <a:picLocks noChangeAspect="1"/>
          </p:cNvPicPr>
          <p:nvPr/>
        </p:nvPicPr>
        <p:blipFill>
          <a:blip r:embed="rId6" cstate="print"/>
          <a:stretch>
            <a:fillRect/>
          </a:stretch>
        </p:blipFill>
        <p:spPr>
          <a:xfrm>
            <a:off x="4860032" y="116632"/>
            <a:ext cx="3744416" cy="2952328"/>
          </a:xfrm>
          <a:prstGeom prst="rect">
            <a:avLst/>
          </a:prstGeom>
          <a:ln>
            <a:noFill/>
          </a:ln>
          <a:effectLst>
            <a:softEdge rad="112500"/>
          </a:effectLst>
        </p:spPr>
      </p:pic>
      <p:pic>
        <p:nvPicPr>
          <p:cNvPr id="15" name="14 Resim" descr="Scan_Pic0016.jpg"/>
          <p:cNvPicPr>
            <a:picLocks noChangeAspect="1"/>
          </p:cNvPicPr>
          <p:nvPr/>
        </p:nvPicPr>
        <p:blipFill>
          <a:blip r:embed="rId7" cstate="print"/>
          <a:stretch>
            <a:fillRect/>
          </a:stretch>
        </p:blipFill>
        <p:spPr>
          <a:xfrm>
            <a:off x="179512" y="3284984"/>
            <a:ext cx="3168352" cy="3429000"/>
          </a:xfrm>
          <a:prstGeom prst="rect">
            <a:avLst/>
          </a:prstGeom>
          <a:ln>
            <a:noFill/>
          </a:ln>
          <a:effectLst>
            <a:softEdge rad="112500"/>
          </a:effectLst>
        </p:spPr>
      </p:pic>
    </p:spTree>
    <p:extLst>
      <p:ext uri="{BB962C8B-B14F-4D97-AF65-F5344CB8AC3E}">
        <p14:creationId xmlns:p14="http://schemas.microsoft.com/office/powerpoint/2010/main" val="1213404093"/>
      </p:ext>
    </p:extLst>
  </p:cSld>
  <p:clrMapOvr>
    <a:masterClrMapping/>
  </p:clrMapOvr>
  <p:transition spd="slow" advClick="0" advTm="15000">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716017" y="228600"/>
            <a:ext cx="3852216" cy="6512768"/>
          </a:xfrm>
        </p:spPr>
        <p:txBody>
          <a:bodyPr>
            <a:normAutofit lnSpcReduction="10000"/>
          </a:bodyPr>
          <a:lstStyle/>
          <a:p>
            <a:endParaRPr lang="tr-TR" dirty="0" smtClean="0"/>
          </a:p>
          <a:p>
            <a:pPr algn="ctr"/>
            <a:r>
              <a:rPr lang="tr-TR" b="1" dirty="0" smtClean="0"/>
              <a:t>İNANÇ VE EVLİLİK TURİZMİ ADINA </a:t>
            </a:r>
            <a:r>
              <a:rPr lang="tr-TR" sz="2800" b="1" dirty="0" smtClean="0"/>
              <a:t>KAMERİYE KİLİSESİ</a:t>
            </a:r>
          </a:p>
          <a:p>
            <a:pPr algn="ctr"/>
            <a:endParaRPr lang="tr-TR" sz="1800" dirty="0" smtClean="0"/>
          </a:p>
          <a:p>
            <a:pPr>
              <a:buFont typeface="Wingdings" pitchFamily="2" charset="2"/>
              <a:buChar char="Ø"/>
            </a:pPr>
            <a:r>
              <a:rPr lang="tr-TR" sz="1800" dirty="0" smtClean="0"/>
              <a:t>27.04.2010 tarih </a:t>
            </a:r>
            <a:r>
              <a:rPr lang="tr-TR" sz="1800" dirty="0"/>
              <a:t>ve 85062 sayılı yazıyla Kültür ve Turizm Bakanlığımıza başvurmuştur. Başvurumuza istinaden, Bakanlık, 07.05.2010 tarihli ve 96973 sayılı yazısıyla İzmir Röleve ve Anıtlar Müdürlüğü’nden bahsi geçen Kameriye Adası’nın mahalline ilişkin inceleme yapılmasını istemiştir. </a:t>
            </a:r>
            <a:endParaRPr lang="tr-TR" sz="1800" dirty="0" smtClean="0"/>
          </a:p>
          <a:p>
            <a:endParaRPr lang="tr-TR" sz="1800" dirty="0" smtClean="0"/>
          </a:p>
          <a:p>
            <a:pPr>
              <a:buFont typeface="Wingdings" pitchFamily="2" charset="2"/>
              <a:buChar char="Ø"/>
            </a:pPr>
            <a:r>
              <a:rPr lang="tr-TR" sz="1800" dirty="0" smtClean="0"/>
              <a:t>Marmaris </a:t>
            </a:r>
            <a:r>
              <a:rPr lang="tr-TR" sz="1800" dirty="0"/>
              <a:t>turizmine çok önemli bir katkı sağlayabilecek bu proje için gerekli </a:t>
            </a:r>
            <a:r>
              <a:rPr lang="tr-TR" sz="1800" dirty="0" smtClean="0"/>
              <a:t>destekler </a:t>
            </a:r>
            <a:r>
              <a:rPr lang="tr-TR" sz="1800" dirty="0"/>
              <a:t>alınabilirse alternatif turizm </a:t>
            </a:r>
            <a:r>
              <a:rPr lang="tr-TR" sz="1800" dirty="0" smtClean="0"/>
              <a:t>hareketini başlatabileceğimize </a:t>
            </a:r>
            <a:r>
              <a:rPr lang="tr-TR" sz="1800" dirty="0"/>
              <a:t>inanıyoruz. </a:t>
            </a:r>
            <a:endParaRPr lang="tr-TR" sz="1800" dirty="0" smtClean="0"/>
          </a:p>
          <a:p>
            <a:endParaRPr lang="tr-TR" sz="1800" dirty="0" smtClean="0"/>
          </a:p>
          <a:p>
            <a:pPr marL="342900" indent="-342900">
              <a:buFont typeface="Wingdings" pitchFamily="2" charset="2"/>
              <a:buChar char="Ø"/>
            </a:pPr>
            <a:r>
              <a:rPr lang="tr-TR" sz="1800" dirty="0"/>
              <a:t>KAMERİYE KİLİSESİ İÇİN BAKANLIKTAN İZİN YAZISI ÇIKMIŞ, YAPILACAK ÇALIŞMALAR İÇİN PROJELER HAZIRLANMAKTADIR…</a:t>
            </a:r>
          </a:p>
          <a:p>
            <a:endParaRPr lang="tr-TR" sz="14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902" y="404664"/>
            <a:ext cx="4444114" cy="6048671"/>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3890835"/>
      </p:ext>
    </p:extLst>
  </p:cSld>
  <p:clrMapOvr>
    <a:masterClrMapping/>
  </p:clrMapOvr>
  <p:transition spd="slow" advClick="0" advTm="15000">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233" y="6245721"/>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6" name="Picture 2" descr="G:\MTO Yedek\Görseller\MTO Logo Son hali.jpg"/>
          <p:cNvPicPr>
            <a:picLocks noChangeAspect="1" noChangeArrowheads="1"/>
          </p:cNvPicPr>
          <p:nvPr/>
        </p:nvPicPr>
        <p:blipFill>
          <a:blip r:embed="rId4" cstate="print"/>
          <a:srcRect/>
          <a:stretch>
            <a:fillRect/>
          </a:stretch>
        </p:blipFill>
        <p:spPr bwMode="auto">
          <a:xfrm>
            <a:off x="1619672" y="692696"/>
            <a:ext cx="5284787" cy="528478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13404093"/>
      </p:ext>
    </p:extLst>
  </p:cSld>
  <p:clrMapOvr>
    <a:masterClrMapping/>
  </p:clrMapOvr>
  <p:transition spd="slow" advClick="0" advTm="15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28599"/>
            <a:ext cx="8136903" cy="5648673"/>
          </a:xfrm>
        </p:spPr>
        <p:txBody>
          <a:bodyPr>
            <a:normAutofit/>
          </a:bodyPr>
          <a:lstStyle/>
          <a:p>
            <a:endParaRPr lang="tr-TR" sz="2800" b="1" u="sng" dirty="0" smtClean="0"/>
          </a:p>
          <a:p>
            <a:endParaRPr lang="tr-TR" sz="2800" dirty="0" smtClean="0"/>
          </a:p>
          <a:p>
            <a:pPr marL="457200" lvl="0" indent="-457200">
              <a:buFont typeface="Wingdings" pitchFamily="2" charset="2"/>
              <a:buChar char="Ø"/>
            </a:pPr>
            <a:r>
              <a:rPr lang="tr-TR" sz="2800" b="1" u="sng" dirty="0" smtClean="0"/>
              <a:t>GÜNLÜK – İMECE</a:t>
            </a:r>
          </a:p>
          <a:p>
            <a:pPr lvl="0" algn="just"/>
            <a:endParaRPr lang="tr-TR" sz="2800" b="1" u="sng" dirty="0" smtClean="0"/>
          </a:p>
          <a:p>
            <a:pPr algn="just"/>
            <a:r>
              <a:rPr lang="tr-TR" sz="2800" dirty="0" smtClean="0"/>
              <a:t>MTO </a:t>
            </a:r>
            <a:r>
              <a:rPr lang="tr-TR" sz="2800" dirty="0"/>
              <a:t>yayın organı </a:t>
            </a:r>
            <a:r>
              <a:rPr lang="tr-TR" sz="2800" b="1" dirty="0"/>
              <a:t>“İMECE”</a:t>
            </a:r>
            <a:r>
              <a:rPr lang="tr-TR" sz="2800" dirty="0"/>
              <a:t> iki ayda bir halkımızı bilgilendirmek amacıyla çıkartılmaya başlandı. </a:t>
            </a:r>
            <a:endParaRPr lang="tr-TR" sz="2800" dirty="0" smtClean="0"/>
          </a:p>
          <a:p>
            <a:pPr algn="just"/>
            <a:r>
              <a:rPr lang="tr-TR" sz="2800" dirty="0" smtClean="0"/>
              <a:t>2009-2013 </a:t>
            </a:r>
            <a:r>
              <a:rPr lang="tr-TR" sz="2800" dirty="0"/>
              <a:t>arası 17 sayı çıktı. </a:t>
            </a:r>
            <a:r>
              <a:rPr lang="tr-TR" sz="2800" b="1" dirty="0"/>
              <a:t>GÜNLÜK</a:t>
            </a:r>
            <a:r>
              <a:rPr lang="tr-TR" sz="2800" dirty="0"/>
              <a:t> dergisi ise yıllık odamızın hizmet ve faaliyetlerinin tanıtıldığı bültendir. 4 yıl içerisinde 4 sefer halkımıza dağıtılmıştır.</a:t>
            </a:r>
          </a:p>
          <a:p>
            <a:endParaRPr lang="tr-TR" sz="28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620637928"/>
      </p:ext>
    </p:extLst>
  </p:cSld>
  <p:clrMapOvr>
    <a:masterClrMapping/>
  </p:clrMapOvr>
  <p:transition spd="slow" advClick="0" advTm="15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28599"/>
            <a:ext cx="8136903" cy="5648673"/>
          </a:xfrm>
        </p:spPr>
        <p:txBody>
          <a:bodyPr>
            <a:normAutofit/>
          </a:bodyPr>
          <a:lstStyle/>
          <a:p>
            <a:endParaRPr lang="tr-TR" sz="2800" b="1" u="sng" dirty="0" smtClean="0"/>
          </a:p>
          <a:p>
            <a:endParaRPr lang="tr-TR" sz="2800" dirty="0" smtClean="0"/>
          </a:p>
          <a:p>
            <a:endParaRPr lang="tr-TR" sz="3600" b="1" dirty="0"/>
          </a:p>
          <a:p>
            <a:pPr marL="457200" lvl="0" indent="-457200">
              <a:buFont typeface="Wingdings" pitchFamily="2" charset="2"/>
              <a:buChar char="Ø"/>
            </a:pPr>
            <a:r>
              <a:rPr lang="tr-TR" sz="3600" b="1" dirty="0"/>
              <a:t>Odamızın da katkılarıyla 1 Temmuz Denizcilik ve Kabotaj Bayramının </a:t>
            </a:r>
            <a:endParaRPr lang="tr-TR" sz="3600" b="1" dirty="0" smtClean="0"/>
          </a:p>
          <a:p>
            <a:pPr lvl="0"/>
            <a:r>
              <a:rPr lang="tr-TR" sz="3600" b="1" dirty="0" smtClean="0"/>
              <a:t>     83</a:t>
            </a:r>
            <a:r>
              <a:rPr lang="tr-TR" sz="3600" b="1" dirty="0"/>
              <a:t>. yılı coşkuyla </a:t>
            </a:r>
            <a:r>
              <a:rPr lang="tr-TR" sz="3600" b="1" dirty="0" smtClean="0"/>
              <a:t>kutlandı…</a:t>
            </a:r>
            <a:endParaRPr lang="tr-TR" sz="3600" b="1" dirty="0"/>
          </a:p>
          <a:p>
            <a:pPr lvl="0"/>
            <a:endParaRPr lang="tr-TR" sz="28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760674420"/>
      </p:ext>
    </p:extLst>
  </p:cSld>
  <p:clrMapOvr>
    <a:masterClrMapping/>
  </p:clrMapOvr>
  <p:transition spd="slow" advClick="0" advTm="15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28599"/>
            <a:ext cx="8136903" cy="5648673"/>
          </a:xfrm>
        </p:spPr>
        <p:txBody>
          <a:bodyPr>
            <a:normAutofit/>
          </a:bodyPr>
          <a:lstStyle/>
          <a:p>
            <a:r>
              <a:rPr lang="tr-TR" sz="2800" dirty="0"/>
              <a:t> </a:t>
            </a:r>
            <a:endParaRPr lang="tr-TR" sz="2800" dirty="0" smtClean="0"/>
          </a:p>
          <a:p>
            <a:endParaRPr lang="tr-TR" sz="2800" dirty="0"/>
          </a:p>
          <a:p>
            <a:pPr marL="457200" lvl="0" indent="-457200">
              <a:buFont typeface="Wingdings" pitchFamily="2" charset="2"/>
              <a:buChar char="Ø"/>
            </a:pPr>
            <a:r>
              <a:rPr lang="tr-TR" sz="2800" b="1" u="sng" dirty="0" smtClean="0"/>
              <a:t>“MARMARİS’İN ŞANLI TARİHİ” BROŞÜRÜ HAZIRLATILDI VE HALKIMIZA DAĞITILDI.</a:t>
            </a:r>
            <a:r>
              <a:rPr lang="tr-TR" sz="2800" dirty="0" smtClean="0"/>
              <a:t>“ </a:t>
            </a:r>
          </a:p>
          <a:p>
            <a:pPr lvl="0"/>
            <a:endParaRPr lang="tr-TR" sz="2800" dirty="0"/>
          </a:p>
          <a:p>
            <a:pPr lvl="0"/>
            <a:r>
              <a:rPr lang="tr-TR" sz="2800" dirty="0" smtClean="0"/>
              <a:t>1894 </a:t>
            </a:r>
            <a:r>
              <a:rPr lang="tr-TR" sz="2800" dirty="0"/>
              <a:t>– 1974 YILLARI ARASINDA ÇEŞİTLİ SAVAŞLARDA HAYATLARINI KAYBEDEN MARMARİS’Lİ ŞEHİTLERİMİZİ BİR KERE DAHA ANDIK.</a:t>
            </a:r>
          </a:p>
          <a:p>
            <a:endParaRPr lang="tr-TR" sz="28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546010874"/>
      </p:ext>
    </p:extLst>
  </p:cSld>
  <p:clrMapOvr>
    <a:masterClrMapping/>
  </p:clrMapOvr>
  <p:transition spd="slow" advClick="0" advTm="15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980728"/>
            <a:ext cx="8136903" cy="3888432"/>
          </a:xfrm>
        </p:spPr>
        <p:txBody>
          <a:bodyPr>
            <a:normAutofit/>
          </a:bodyPr>
          <a:lstStyle/>
          <a:p>
            <a:r>
              <a:rPr lang="tr-TR" sz="2800" dirty="0"/>
              <a:t> </a:t>
            </a:r>
          </a:p>
          <a:p>
            <a:pPr marL="457200" lvl="0" indent="-457200" algn="just">
              <a:buFont typeface="Wingdings" pitchFamily="2" charset="2"/>
              <a:buChar char="Ø"/>
            </a:pPr>
            <a:r>
              <a:rPr lang="tr-TR" sz="2800" b="1" dirty="0"/>
              <a:t>28-29 Ekim 2009 tarihinde Atatürk Meydanında ve 29 Ekim akşamı ise Martı Otel’de gerçekleştirilen Cumhuriyet Resepsiyonunda sergilenen </a:t>
            </a:r>
            <a:r>
              <a:rPr lang="tr-TR" sz="2800" b="1" dirty="0" err="1"/>
              <a:t>MTO’nun</a:t>
            </a:r>
            <a:r>
              <a:rPr lang="tr-TR" sz="2800" b="1" dirty="0"/>
              <a:t> Atatürk Fotoğrafları Arşivi, Marmaris halkını büyüledi.</a:t>
            </a:r>
          </a:p>
          <a:p>
            <a:endParaRPr lang="tr-TR" sz="28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185000663"/>
      </p:ext>
    </p:extLst>
  </p:cSld>
  <p:clrMapOvr>
    <a:masterClrMapping/>
  </p:clrMapOvr>
  <p:transition spd="slow" advClick="0" advTm="15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39552" y="228600"/>
            <a:ext cx="7920880" cy="3128392"/>
          </a:xfrm>
        </p:spPr>
        <p:txBody>
          <a:bodyPr>
            <a:normAutofit fontScale="92500" lnSpcReduction="10000"/>
          </a:bodyPr>
          <a:lstStyle/>
          <a:p>
            <a:pPr algn="ctr"/>
            <a:r>
              <a:rPr lang="tr-TR" sz="4000" b="1" dirty="0" smtClean="0">
                <a:solidFill>
                  <a:schemeClr val="accent6">
                    <a:lumMod val="75000"/>
                  </a:schemeClr>
                </a:solidFill>
              </a:rPr>
              <a:t>2009</a:t>
            </a:r>
          </a:p>
          <a:p>
            <a:pPr marL="571500" lvl="0" indent="-571500" algn="just">
              <a:buFont typeface="Wingdings" pitchFamily="2" charset="2"/>
              <a:buChar char="Ø"/>
            </a:pPr>
            <a:r>
              <a:rPr lang="tr-TR" sz="2800" dirty="0"/>
              <a:t>14 ŞUBAT 2009 SEÇİMLERİ İLE DEĞİŞEN YENİ YÖNETİM HAYIRLI OLSUN ZİYARETÇİLERİNİ KABUL ETTİ </a:t>
            </a:r>
            <a:r>
              <a:rPr lang="tr-TR" sz="2800" dirty="0" smtClean="0"/>
              <a:t>…</a:t>
            </a:r>
          </a:p>
          <a:p>
            <a:pPr lvl="0" algn="just"/>
            <a:endParaRPr lang="tr-TR" sz="2800" dirty="0"/>
          </a:p>
          <a:p>
            <a:pPr marL="457200" lvl="0" indent="-457200" algn="just">
              <a:buFont typeface="Wingdings" pitchFamily="2" charset="2"/>
              <a:buChar char="Ø"/>
            </a:pPr>
            <a:r>
              <a:rPr lang="tr-TR" sz="2800" dirty="0"/>
              <a:t>28 ŞUBAT 2009 TARİHİNDE YENİ YÖNETİM ESKİ YÖNETİMDEN GÖREVİ TESLİM ALDI.</a:t>
            </a:r>
          </a:p>
          <a:p>
            <a:pPr algn="ctr"/>
            <a:endParaRPr lang="tr-TR" sz="4000" b="1" dirty="0" smtClean="0">
              <a:solidFill>
                <a:schemeClr val="accent6">
                  <a:lumMod val="75000"/>
                </a:schemeClr>
              </a:solidFill>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0" name="Picture 2" descr="C:\Users\USER1\Desktop\NİSAN İMECE\2009 ETKİNLİK RES\DEVİR TESLİ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765376"/>
            <a:ext cx="3825853" cy="254394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1\Desktop\NİSAN İMECE\2009 ETKİNLİK RES\DEVİR TESLİM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3765376"/>
            <a:ext cx="3825853" cy="2543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593948"/>
      </p:ext>
    </p:extLst>
  </p:cSld>
  <p:clrMapOvr>
    <a:masterClrMapping/>
  </p:clrMapOvr>
  <p:transition spd="slow" advClick="0" advTm="15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700808"/>
            <a:ext cx="8136903" cy="3024336"/>
          </a:xfrm>
        </p:spPr>
        <p:txBody>
          <a:bodyPr>
            <a:normAutofit/>
          </a:bodyPr>
          <a:lstStyle/>
          <a:p>
            <a:pPr marL="457200" lvl="0" indent="-457200" algn="just">
              <a:buFont typeface="Wingdings" pitchFamily="2" charset="2"/>
              <a:buChar char="Ø"/>
            </a:pPr>
            <a:r>
              <a:rPr lang="tr-TR" sz="2800" dirty="0"/>
              <a:t> </a:t>
            </a:r>
            <a:r>
              <a:rPr lang="tr-TR" sz="3200" b="1" dirty="0"/>
              <a:t>Ağustos ayında, Marmaris Ticaret Odası tarafından düzenlenen "Marmaris Kalkınma Stratejisi ve Kullanıma Açık Fon Kaynakları" başlıklı toplantı Odamız Meclis Salonunda yapıldı.</a:t>
            </a:r>
          </a:p>
          <a:p>
            <a:endParaRPr lang="tr-TR" sz="2800" dirty="0"/>
          </a:p>
          <a:p>
            <a:endParaRPr lang="tr-TR" sz="28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126454307"/>
      </p:ext>
    </p:extLst>
  </p:cSld>
  <p:clrMapOvr>
    <a:masterClrMapping/>
  </p:clrMapOvr>
  <p:transition spd="slow" advClick="0" advTm="15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88639"/>
            <a:ext cx="8136903" cy="6354811"/>
          </a:xfrm>
        </p:spPr>
        <p:txBody>
          <a:bodyPr>
            <a:normAutofit fontScale="85000" lnSpcReduction="20000"/>
          </a:bodyPr>
          <a:lstStyle/>
          <a:p>
            <a:pPr marL="457200" lvl="0" indent="-457200">
              <a:buFont typeface="Wingdings" pitchFamily="2" charset="2"/>
              <a:buChar char="Ø"/>
            </a:pPr>
            <a:r>
              <a:rPr lang="tr-TR" sz="3800" b="1" dirty="0" smtClean="0"/>
              <a:t>DEİK- DIŞ TİCARET BİRİMİ AÇILDI</a:t>
            </a:r>
          </a:p>
          <a:p>
            <a:pPr algn="just"/>
            <a:r>
              <a:rPr lang="tr-TR" sz="2800" dirty="0" smtClean="0"/>
              <a:t>Marmaris </a:t>
            </a:r>
            <a:r>
              <a:rPr lang="tr-TR" sz="2800" dirty="0"/>
              <a:t>ekonomisine, ticaretine katkı sağlamak amacıyla kurulan bir diğer birimimiz Dış Ticaret Birimidir. Marmaris Ticaret Odası bünyesine açılan Dış Ticaret Birimi, dış ticaret için kullanılan Dolaşım Belgelerini düzenleme yetkisiyle ithalat yapan firmalarımıza belge doldurulmasında, onaylanmasında ve yapması gereken diğer gümrük işlemleri konusunda hizmet vermektedir. Dış ticaret birimimiz Marmaris’te yat imalatı ve satışı konusunda faaliyet gösteren firmalarımız ağırlıklı olmak üzere yurt dışına satış yapan tüm firmalarımızın dolaşım belgelerini düzenleme ve onaylama yetkisine sahiptir. Aynı zamanda odamız tarafından alınan Dış Ekonomik İlişkiler Kurulu Marmaris Temsilciliği ile dış ticaret yapan veya yapmak isteyen Marmaris’te faaliyet gösteren her firmaya ithalat ve ihracat alanında danışmanlık hizmeti verilmektedir. DEİK Temsilciliği olarak Marmaris firmalarımızın taleplerini ortaya çıkartarak, Yunanistan adaları başta olmak üzere diğer ülkelerde bulunan firmalarla, Marmaris firmalarını eşleştirme çalışmalarımız devam etmektedir.</a:t>
            </a:r>
          </a:p>
          <a:p>
            <a:endParaRPr lang="tr-TR" sz="2800" dirty="0"/>
          </a:p>
          <a:p>
            <a:endParaRPr lang="tr-TR" sz="28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928838123"/>
      </p:ext>
    </p:extLst>
  </p:cSld>
  <p:clrMapOvr>
    <a:masterClrMapping/>
  </p:clrMapOvr>
  <p:transition spd="slow" advClick="0" advTm="15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404664"/>
            <a:ext cx="8136903" cy="5688632"/>
          </a:xfrm>
        </p:spPr>
        <p:txBody>
          <a:bodyPr>
            <a:normAutofit/>
          </a:bodyPr>
          <a:lstStyle/>
          <a:p>
            <a:pPr marL="457200" lvl="0" indent="-457200">
              <a:buFont typeface="Wingdings" pitchFamily="2" charset="2"/>
              <a:buChar char="Ø"/>
            </a:pPr>
            <a:r>
              <a:rPr lang="tr-TR" sz="2800" dirty="0"/>
              <a:t>“</a:t>
            </a:r>
            <a:r>
              <a:rPr lang="tr-TR" sz="2800" b="1" u="sng" dirty="0"/>
              <a:t>ÇEVRE DÜZENİ PLANI TARTIŞILDI”</a:t>
            </a:r>
            <a:r>
              <a:rPr lang="tr-TR" sz="2800" dirty="0"/>
              <a:t> </a:t>
            </a:r>
            <a:endParaRPr lang="tr-TR" sz="2800" dirty="0" smtClean="0"/>
          </a:p>
          <a:p>
            <a:pPr lvl="0"/>
            <a:endParaRPr lang="tr-TR" sz="2800" dirty="0"/>
          </a:p>
          <a:p>
            <a:pPr lvl="0"/>
            <a:r>
              <a:rPr lang="tr-TR" sz="2800" dirty="0" smtClean="0"/>
              <a:t>01</a:t>
            </a:r>
            <a:r>
              <a:rPr lang="tr-TR" sz="2800" dirty="0"/>
              <a:t>. Ekim 2009 Perşembe günü MTO ev sahipliğinde, 07.09.2009 - 06.10.2009 tarihleri arasında askıya çıkan 1/100.000 ölçekli Aydın, Muğla, Denizli Planlama Bölgesi ve Çevre Düzeni planı ile ilgili ilçemizdeki; yerel yönetimler, odalar, sivil toplum kuruluşları, Muğla Baro temsilcileri, harita teknikerleri, şehir plancıları ve jeofizik mühendisleri bir araya geldi ve bu konuda görüş alış verişinde bulunuldu. Çevre düzeni planına itirazların görüşülmesi amacıyla teknik ve hukuki birimler plan üzerinde ortak bir çalışma yaptılar.</a:t>
            </a:r>
          </a:p>
          <a:p>
            <a:endParaRPr lang="tr-TR" sz="2800" dirty="0"/>
          </a:p>
          <a:p>
            <a:endParaRPr lang="tr-TR" sz="28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421485053"/>
      </p:ext>
    </p:extLst>
  </p:cSld>
  <p:clrMapOvr>
    <a:masterClrMapping/>
  </p:clrMapOvr>
  <p:transition spd="slow" advClick="0" advTm="15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88640"/>
            <a:ext cx="8136903" cy="6192688"/>
          </a:xfrm>
        </p:spPr>
        <p:txBody>
          <a:bodyPr>
            <a:normAutofit/>
          </a:bodyPr>
          <a:lstStyle/>
          <a:p>
            <a:pPr marL="457200" lvl="0" indent="-457200" algn="just">
              <a:buFont typeface="Wingdings" pitchFamily="2" charset="2"/>
              <a:buChar char="Ø"/>
            </a:pPr>
            <a:r>
              <a:rPr lang="tr-TR" sz="2800" dirty="0"/>
              <a:t> 11 Kasım 2009 tarihinde </a:t>
            </a:r>
            <a:r>
              <a:rPr lang="tr-TR" sz="2800" dirty="0" err="1"/>
              <a:t>MTO’nun</a:t>
            </a:r>
            <a:r>
              <a:rPr lang="tr-TR" sz="2800" dirty="0"/>
              <a:t> ev sahipliğinde KOSGEB KREDİLERİ hakkında bilgilendirme toplantısı gerçekleştirildi</a:t>
            </a:r>
          </a:p>
          <a:p>
            <a:pPr algn="just"/>
            <a:r>
              <a:rPr lang="tr-TR" sz="2800" dirty="0"/>
              <a:t> </a:t>
            </a:r>
          </a:p>
          <a:p>
            <a:pPr marL="457200" lvl="0" indent="-457200" algn="just">
              <a:buFont typeface="Wingdings" pitchFamily="2" charset="2"/>
              <a:buChar char="Ø"/>
            </a:pPr>
            <a:r>
              <a:rPr lang="tr-TR" sz="2800" dirty="0"/>
              <a:t>Marmaris Ticaret Odası olağan meclis toplantısına katılan Marmaris İlçe Vergi dairesi Başkanı Sayın Hacı Emin Akdemir </a:t>
            </a:r>
            <a:r>
              <a:rPr lang="tr-TR" sz="2800" b="1" dirty="0"/>
              <a:t>“Varlık Barışı”</a:t>
            </a:r>
            <a:r>
              <a:rPr lang="tr-TR" sz="2800" dirty="0"/>
              <a:t> hakkında bilgilendirme yaptı.</a:t>
            </a:r>
          </a:p>
          <a:p>
            <a:pPr algn="just"/>
            <a:r>
              <a:rPr lang="tr-TR" sz="2800" dirty="0"/>
              <a:t> </a:t>
            </a:r>
          </a:p>
          <a:p>
            <a:pPr marL="457200" lvl="0" indent="-457200" algn="just">
              <a:buFont typeface="Wingdings" pitchFamily="2" charset="2"/>
              <a:buChar char="Ø"/>
            </a:pPr>
            <a:r>
              <a:rPr lang="tr-TR" sz="2800" dirty="0"/>
              <a:t>08 Aralık 2009 Salı günü Bursa Elektrik Dağıtım A.Ş. Genel Müdürü Fırat Alparslan “</a:t>
            </a:r>
            <a:r>
              <a:rPr lang="tr-TR" sz="2800" b="1" dirty="0"/>
              <a:t>TASARRUFLU ELEKTRİK KULLANIMI</a:t>
            </a:r>
            <a:r>
              <a:rPr lang="tr-TR" sz="2800" dirty="0"/>
              <a:t>” hakkında üyelerimize bilgi verdi.</a:t>
            </a:r>
          </a:p>
          <a:p>
            <a:endParaRPr lang="tr-TR" sz="2800" dirty="0"/>
          </a:p>
          <a:p>
            <a:endParaRPr lang="tr-TR" sz="28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644495549"/>
      </p:ext>
    </p:extLst>
  </p:cSld>
  <p:clrMapOvr>
    <a:masterClrMapping/>
  </p:clrMapOvr>
  <p:transition spd="slow" advClick="0" advTm="15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052736"/>
            <a:ext cx="8136903" cy="4176464"/>
          </a:xfrm>
        </p:spPr>
        <p:txBody>
          <a:bodyPr>
            <a:normAutofit/>
          </a:bodyPr>
          <a:lstStyle/>
          <a:p>
            <a:pPr lvl="0" algn="just"/>
            <a:endParaRPr lang="tr-TR" sz="2800" dirty="0"/>
          </a:p>
          <a:p>
            <a:pPr marL="457200" lvl="0" indent="-457200" algn="just">
              <a:buFont typeface="Wingdings" pitchFamily="2" charset="2"/>
              <a:buChar char="Ø"/>
            </a:pPr>
            <a:r>
              <a:rPr lang="tr-TR" sz="3200" dirty="0"/>
              <a:t>MTO Turizm sektörü ara eleman eksikliğini görerek </a:t>
            </a:r>
            <a:r>
              <a:rPr lang="tr-TR" sz="3200" b="1" dirty="0"/>
              <a:t>“EĞİTİM ŞART”</a:t>
            </a:r>
            <a:r>
              <a:rPr lang="tr-TR" sz="3200" dirty="0"/>
              <a:t> sloganıyla bir dizi eğitim seminerine başladı. Sezon başına kadar 1000 kişiyi sertifikalı yaparak sektöre hizmet etmelerini sağlayacağının sözünü verdi.</a:t>
            </a:r>
          </a:p>
          <a:p>
            <a:endParaRPr lang="tr-TR" sz="28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797736193"/>
      </p:ext>
    </p:extLst>
  </p:cSld>
  <p:clrMapOvr>
    <a:masterClrMapping/>
  </p:clrMapOvr>
  <p:transition spd="slow" advClick="0" advTm="15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60647"/>
            <a:ext cx="8136903" cy="6282803"/>
          </a:xfrm>
        </p:spPr>
        <p:txBody>
          <a:bodyPr>
            <a:normAutofit fontScale="92500" lnSpcReduction="20000"/>
          </a:bodyPr>
          <a:lstStyle/>
          <a:p>
            <a:pPr lvl="0" algn="just"/>
            <a:endParaRPr lang="tr-TR" sz="2800" dirty="0"/>
          </a:p>
          <a:p>
            <a:pPr marL="457200" lvl="0" indent="-457200">
              <a:buFont typeface="Wingdings" pitchFamily="2" charset="2"/>
              <a:buChar char="Ø"/>
            </a:pPr>
            <a:r>
              <a:rPr lang="tr-TR" sz="2800" b="1" u="sng" dirty="0" smtClean="0"/>
              <a:t>SEKTÖRLERE YÖNELİK EĞİTİMLERE KAYITLAR TAŞTI</a:t>
            </a:r>
          </a:p>
          <a:p>
            <a:pPr lvl="0"/>
            <a:endParaRPr lang="tr-TR" sz="2800" b="1" dirty="0" smtClean="0"/>
          </a:p>
          <a:p>
            <a:pPr marL="457200" indent="-457200" algn="just">
              <a:buFont typeface="Arial" pitchFamily="34" charset="0"/>
              <a:buChar char="•"/>
            </a:pPr>
            <a:r>
              <a:rPr lang="tr-TR" sz="3200" dirty="0" smtClean="0"/>
              <a:t>I</a:t>
            </a:r>
            <a:r>
              <a:rPr lang="tr-TR" sz="3200" dirty="0"/>
              <a:t>. ve II. Havuz Bakım Eğitimi gerçekleştirildi. 130 kişi eğitimden sertifika alarak mezun oldu. </a:t>
            </a:r>
            <a:endParaRPr lang="tr-TR" sz="3200" dirty="0" smtClean="0"/>
          </a:p>
          <a:p>
            <a:pPr algn="just"/>
            <a:endParaRPr lang="tr-TR" sz="3200" dirty="0"/>
          </a:p>
          <a:p>
            <a:pPr marL="457200" indent="-457200" algn="just">
              <a:buFont typeface="Arial" pitchFamily="34" charset="0"/>
              <a:buChar char="•"/>
            </a:pPr>
            <a:r>
              <a:rPr lang="tr-TR" sz="3200" dirty="0" smtClean="0"/>
              <a:t>I</a:t>
            </a:r>
            <a:r>
              <a:rPr lang="tr-TR" sz="3200" dirty="0"/>
              <a:t>. ve II. Çamaşırhane ve Kuru Temizleme Eğitimi düzenlendi. 90 kişi mezun oldu</a:t>
            </a:r>
            <a:r>
              <a:rPr lang="tr-TR" sz="3200" dirty="0" smtClean="0"/>
              <a:t>.</a:t>
            </a:r>
          </a:p>
          <a:p>
            <a:pPr algn="just"/>
            <a:endParaRPr lang="tr-TR" sz="3200" dirty="0"/>
          </a:p>
          <a:p>
            <a:pPr lvl="0" algn="just"/>
            <a:r>
              <a:rPr lang="tr-TR" sz="3200" b="1" dirty="0"/>
              <a:t>Kurum içi eğitim verildi.</a:t>
            </a:r>
            <a:endParaRPr lang="tr-TR" sz="3200" dirty="0"/>
          </a:p>
          <a:p>
            <a:pPr algn="just"/>
            <a:r>
              <a:rPr lang="tr-TR" sz="3200" dirty="0"/>
              <a:t>Rönesans Değişim Bilimleri Enstitüsü tarafından Sn. Canip Altay Bey tarafından MTO Yönetim Kurulu Üyelerine ve personeline yönelik “</a:t>
            </a:r>
            <a:r>
              <a:rPr lang="tr-TR" sz="3200" b="1" dirty="0"/>
              <a:t>Kişisel Yönetim Becerileri ve Yönetsel Trendler” k</a:t>
            </a:r>
            <a:r>
              <a:rPr lang="tr-TR" sz="3200" dirty="0"/>
              <a:t>urum içi eğitimi verildi</a:t>
            </a:r>
          </a:p>
          <a:p>
            <a:endParaRPr lang="tr-TR" sz="28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837568402"/>
      </p:ext>
    </p:extLst>
  </p:cSld>
  <p:clrMapOvr>
    <a:masterClrMapping/>
  </p:clrMapOvr>
  <p:transition spd="slow" advClick="0" advTm="15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052736"/>
            <a:ext cx="8136903" cy="4176464"/>
          </a:xfrm>
        </p:spPr>
        <p:txBody>
          <a:bodyPr>
            <a:normAutofit/>
          </a:bodyPr>
          <a:lstStyle/>
          <a:p>
            <a:pPr lvl="0" algn="just"/>
            <a:endParaRPr lang="tr-TR" sz="2800" dirty="0"/>
          </a:p>
          <a:p>
            <a:pPr marL="457200" lvl="0" indent="-457200" algn="just">
              <a:buFont typeface="Wingdings" pitchFamily="2" charset="2"/>
              <a:buChar char="Ø"/>
            </a:pPr>
            <a:r>
              <a:rPr lang="tr-TR" sz="3200" dirty="0"/>
              <a:t>01-05 Aralık 2009 tarihleri arasında MTO Genç Girişimciler Kurulu girişimiyle 5 gün süreyle Denizli ABİGEM (Avrupa Birliği İş Geliştirme Merkezi) tarafından “</a:t>
            </a:r>
            <a:r>
              <a:rPr lang="tr-TR" sz="3200" b="1" u="sng" dirty="0"/>
              <a:t>Girişimcilik ve Kendi İşini Kurma</a:t>
            </a:r>
            <a:r>
              <a:rPr lang="tr-TR" sz="3200" dirty="0"/>
              <a:t>” eğitimi verildi.</a:t>
            </a:r>
          </a:p>
          <a:p>
            <a:endParaRPr lang="tr-TR" sz="28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64352322"/>
      </p:ext>
    </p:extLst>
  </p:cSld>
  <p:clrMapOvr>
    <a:masterClrMapping/>
  </p:clrMapOvr>
  <p:transition spd="slow" advClick="0" advTm="15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16632"/>
            <a:ext cx="8136903" cy="6552728"/>
          </a:xfrm>
        </p:spPr>
        <p:txBody>
          <a:bodyPr>
            <a:normAutofit fontScale="92500" lnSpcReduction="10000"/>
          </a:bodyPr>
          <a:lstStyle/>
          <a:p>
            <a:pPr lvl="0" algn="just"/>
            <a:endParaRPr lang="tr-TR" sz="2800" dirty="0"/>
          </a:p>
          <a:p>
            <a:pPr marL="457200" lvl="0" indent="-457200" algn="ctr">
              <a:buFont typeface="Wingdings" pitchFamily="2" charset="2"/>
              <a:buChar char="Ø"/>
            </a:pPr>
            <a:r>
              <a:rPr lang="tr-TR" sz="3200" b="1" dirty="0" smtClean="0"/>
              <a:t>MTO SEKTÖRLERE YÖNELİK; </a:t>
            </a:r>
          </a:p>
          <a:p>
            <a:pPr lvl="0" algn="ctr"/>
            <a:r>
              <a:rPr lang="tr-TR" sz="3200" b="1" dirty="0" smtClean="0"/>
              <a:t> MESLEK GRUPLARI’NIN İLK TOPLANTISI VE EĞİTİM SEMİNERİNİ GERÇEKLEŞTİRİLDİ.</a:t>
            </a:r>
          </a:p>
          <a:p>
            <a:r>
              <a:rPr lang="tr-TR" sz="3200" dirty="0"/>
              <a:t>	</a:t>
            </a:r>
            <a:r>
              <a:rPr lang="tr-TR" sz="3200" b="1" u="sng" dirty="0"/>
              <a:t>Konu başlıkları</a:t>
            </a:r>
            <a:r>
              <a:rPr lang="tr-TR" sz="3200" b="1" u="sng" dirty="0" smtClean="0"/>
              <a:t>:</a:t>
            </a:r>
            <a:endParaRPr lang="tr-TR" sz="3200" dirty="0"/>
          </a:p>
          <a:p>
            <a:r>
              <a:rPr lang="tr-TR" sz="3900" dirty="0" smtClean="0"/>
              <a:t>“ </a:t>
            </a:r>
            <a:r>
              <a:rPr lang="tr-TR" sz="2600" b="1" dirty="0" smtClean="0"/>
              <a:t>MOTİVASYON VE VERİMLİLİK” “MAZERET YOK </a:t>
            </a:r>
          </a:p>
          <a:p>
            <a:r>
              <a:rPr lang="tr-TR" sz="2600" b="1" dirty="0" smtClean="0"/>
              <a:t>“</a:t>
            </a:r>
            <a:r>
              <a:rPr lang="tr-TR" sz="2200" b="1" dirty="0" smtClean="0"/>
              <a:t>EKONOMİK KRİZLE MÜCADELE, MÜŞTERİ İLİŞKİLERİ, SATIŞ TEKNİKLERİ </a:t>
            </a:r>
          </a:p>
          <a:p>
            <a:r>
              <a:rPr lang="tr-TR" sz="2600" b="1" dirty="0" smtClean="0"/>
              <a:t>“ HİZMET SEKTÖRÜNDE İLETİŞİMİN KALİTESİ VE YÖNETİMİ”</a:t>
            </a:r>
          </a:p>
          <a:p>
            <a:r>
              <a:rPr lang="tr-TR" sz="2600" b="1" dirty="0" smtClean="0"/>
              <a:t> “PAZARLAMA – SATIŞ – MÜŞTERİ – SADAKAT”</a:t>
            </a:r>
            <a:r>
              <a:rPr lang="tr-TR" sz="4300" dirty="0"/>
              <a:t>	</a:t>
            </a:r>
          </a:p>
          <a:p>
            <a:pPr algn="just"/>
            <a:r>
              <a:rPr lang="tr-TR" sz="3000" b="1" i="1" dirty="0" smtClean="0"/>
              <a:t>MTO </a:t>
            </a:r>
            <a:r>
              <a:rPr lang="tr-TR" sz="3000" b="1" i="1" dirty="0"/>
              <a:t>yapılan seminerlerde Marmaris’in sektöründe ilk temsilcilerini de unutmadı, Marmaris’e vermiş oldukları emeklerden dolayı kendileri onurlandı ve plaket verildi.</a:t>
            </a:r>
            <a:endParaRPr lang="tr-TR" sz="3000" dirty="0"/>
          </a:p>
          <a:p>
            <a:endParaRPr lang="tr-TR" sz="28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577429591"/>
      </p:ext>
    </p:extLst>
  </p:cSld>
  <p:clrMapOvr>
    <a:masterClrMapping/>
  </p:clrMapOvr>
  <p:transition spd="slow" advClick="0" advTm="15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052736"/>
            <a:ext cx="8136903" cy="4608512"/>
          </a:xfrm>
        </p:spPr>
        <p:txBody>
          <a:bodyPr>
            <a:normAutofit/>
          </a:bodyPr>
          <a:lstStyle/>
          <a:p>
            <a:pPr lvl="0" algn="just"/>
            <a:endParaRPr lang="tr-TR" sz="2800" dirty="0"/>
          </a:p>
          <a:p>
            <a:pPr marL="457200" lvl="0" indent="-457200">
              <a:buFont typeface="Wingdings" pitchFamily="2" charset="2"/>
              <a:buChar char="Ø"/>
            </a:pPr>
            <a:r>
              <a:rPr lang="tr-TR" sz="3200" b="1" dirty="0"/>
              <a:t>MTO YENİ KADIN VE GENÇ GİRİŞİMCİLER KURULU KURULDU VE GÖREVE BAŞLADI</a:t>
            </a:r>
            <a:r>
              <a:rPr lang="tr-TR" sz="3200" b="1" dirty="0" smtClean="0"/>
              <a:t>.</a:t>
            </a:r>
          </a:p>
          <a:p>
            <a:pPr lvl="0"/>
            <a:endParaRPr lang="tr-TR" sz="3200" dirty="0"/>
          </a:p>
          <a:p>
            <a:r>
              <a:rPr lang="tr-TR" sz="3200" dirty="0" smtClean="0"/>
              <a:t>MTO </a:t>
            </a:r>
            <a:r>
              <a:rPr lang="tr-TR" sz="3200" dirty="0"/>
              <a:t>bünyesinde yeni Kadın Girişimciler Kurulu ve Genç Girişimciler Kurulu kuruldu ve göreve başladı. “MTO KADINLARIMIZ VE GENÇLERİMİZ İÇİN DAHA İYİ BİR GELECEK İÇİN ÇALIŞACAĞIZ.”</a:t>
            </a:r>
          </a:p>
          <a:p>
            <a:endParaRPr lang="tr-TR" sz="28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386258"/>
      </p:ext>
    </p:extLst>
  </p:cSld>
  <p:clrMapOvr>
    <a:masterClrMapping/>
  </p:clrMapOvr>
  <p:transition spd="slow" advClick="0" advTm="15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136903" cy="5904656"/>
          </a:xfrm>
        </p:spPr>
        <p:txBody>
          <a:bodyPr>
            <a:normAutofit/>
          </a:bodyPr>
          <a:lstStyle/>
          <a:p>
            <a:pPr marL="457200" lvl="0" indent="-457200">
              <a:buFont typeface="Wingdings" pitchFamily="2" charset="2"/>
              <a:buChar char="Ø"/>
            </a:pPr>
            <a:r>
              <a:rPr lang="tr-TR" sz="3200" b="1" dirty="0" smtClean="0"/>
              <a:t>MARMARİS VİZYONU</a:t>
            </a:r>
          </a:p>
          <a:p>
            <a:pPr marL="457200" lvl="0" indent="-457200">
              <a:buFont typeface="Wingdings" pitchFamily="2" charset="2"/>
              <a:buChar char="Ø"/>
            </a:pPr>
            <a:endParaRPr lang="tr-TR" sz="3200" dirty="0" smtClean="0"/>
          </a:p>
          <a:p>
            <a:r>
              <a:rPr lang="tr-TR" sz="2800" dirty="0" err="1" smtClean="0"/>
              <a:t>MTO’nun</a:t>
            </a:r>
            <a:r>
              <a:rPr lang="tr-TR" sz="2800" dirty="0" smtClean="0"/>
              <a:t> </a:t>
            </a:r>
            <a:r>
              <a:rPr lang="tr-TR" sz="2800" dirty="0"/>
              <a:t>ev sahipliğinde, MTO Kadın Girişimciler Kurulu, MTO Genç Girişimciler Kurulu, MAGİAD, ROTARACT, Marmaris </a:t>
            </a:r>
            <a:r>
              <a:rPr lang="tr-TR" sz="2800" dirty="0" err="1"/>
              <a:t>Lions</a:t>
            </a:r>
            <a:r>
              <a:rPr lang="tr-TR" sz="2800" dirty="0"/>
              <a:t> Kulübü ve Marmaris Dayanışma Derneği’nin katıldığı Marmaris’in vizyonu gündemli 4 toplantı gerçekleştirildi.</a:t>
            </a:r>
          </a:p>
          <a:p>
            <a:r>
              <a:rPr lang="tr-TR" sz="2800" dirty="0"/>
              <a:t> </a:t>
            </a:r>
          </a:p>
          <a:p>
            <a:pPr lvl="0" algn="just"/>
            <a:endParaRPr lang="tr-TR" sz="28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062892908"/>
      </p:ext>
    </p:extLst>
  </p:cSld>
  <p:clrMapOvr>
    <a:masterClrMapping/>
  </p:clrMapOvr>
  <p:transition spd="slow" advClick="0" advTm="15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39552" y="228600"/>
            <a:ext cx="7920880" cy="2336304"/>
          </a:xfrm>
        </p:spPr>
        <p:txBody>
          <a:bodyPr>
            <a:normAutofit/>
          </a:bodyPr>
          <a:lstStyle/>
          <a:p>
            <a:pPr marL="571500" indent="-571500">
              <a:buFont typeface="Wingdings" pitchFamily="2" charset="2"/>
              <a:buChar char="Ø"/>
            </a:pPr>
            <a:r>
              <a:rPr lang="tr-TR" sz="4000" dirty="0"/>
              <a:t> </a:t>
            </a:r>
            <a:r>
              <a:rPr lang="tr-TR" sz="3600" dirty="0" smtClean="0"/>
              <a:t>YENİ </a:t>
            </a:r>
            <a:r>
              <a:rPr lang="tr-TR" sz="3600" dirty="0"/>
              <a:t>YÖNETİM, TOBB BAŞKANI RİFAT HİSARCIKLIOĞLU’NU MAKAMINDA ZİYARET </a:t>
            </a:r>
            <a:r>
              <a:rPr lang="tr-TR" sz="3600" dirty="0" smtClean="0"/>
              <a:t>ETTİ…</a:t>
            </a:r>
            <a:endParaRPr lang="tr-TR" sz="3600" dirty="0"/>
          </a:p>
          <a:p>
            <a:endParaRPr lang="tr-TR" sz="4000" b="1" dirty="0">
              <a:solidFill>
                <a:schemeClr val="accent6">
                  <a:lumMod val="75000"/>
                </a:schemeClr>
              </a:solidFill>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74" name="Picture 2" descr="C:\Users\USER1\Desktop\NİSAN İMECE\2009 ETKİNLİK RES\TOBB BŞK.R.HİSARCIKLIOĞLU'NU ZİYAR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2427542"/>
            <a:ext cx="6264696" cy="415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002971"/>
      </p:ext>
    </p:extLst>
  </p:cSld>
  <p:clrMapOvr>
    <a:masterClrMapping/>
  </p:clrMapOvr>
  <p:transition spd="slow" advClick="0" advTm="15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620688"/>
            <a:ext cx="8136903" cy="5184576"/>
          </a:xfrm>
        </p:spPr>
        <p:txBody>
          <a:bodyPr>
            <a:normAutofit/>
          </a:bodyPr>
          <a:lstStyle/>
          <a:p>
            <a:pPr marL="514350" indent="-514350" algn="just">
              <a:buFont typeface="Wingdings" pitchFamily="2" charset="2"/>
              <a:buChar char="Ø"/>
            </a:pPr>
            <a:r>
              <a:rPr lang="tr-TR" sz="2400" b="1" dirty="0" smtClean="0"/>
              <a:t>I. TOBB GENÇ GİRİŞİMCİLER KURULU KONGRESİ YAPILDI.</a:t>
            </a:r>
          </a:p>
          <a:p>
            <a:pPr algn="just"/>
            <a:endParaRPr lang="tr-TR" sz="2400" b="1" dirty="0" smtClean="0"/>
          </a:p>
          <a:p>
            <a:pPr algn="just"/>
            <a:r>
              <a:rPr lang="tr-TR" sz="2400" b="1" dirty="0" smtClean="0"/>
              <a:t> </a:t>
            </a:r>
            <a:r>
              <a:rPr lang="tr-TR" sz="2800" dirty="0" smtClean="0"/>
              <a:t>MTO </a:t>
            </a:r>
            <a:r>
              <a:rPr lang="tr-TR" sz="2800" dirty="0"/>
              <a:t>Genç Girişimciler Kurulu toplantıya Marmaris’i temsilen katıldı.</a:t>
            </a:r>
          </a:p>
          <a:p>
            <a:pPr lvl="0" algn="just"/>
            <a:endParaRPr lang="tr-TR" sz="2800" dirty="0" smtClean="0"/>
          </a:p>
          <a:p>
            <a:pPr lvl="0" algn="just"/>
            <a:endParaRPr lang="tr-TR" sz="2800" dirty="0"/>
          </a:p>
          <a:p>
            <a:pPr marL="514350" lvl="0" indent="-514350">
              <a:buFont typeface="Wingdings" pitchFamily="2" charset="2"/>
              <a:buChar char="Ø"/>
            </a:pPr>
            <a:r>
              <a:rPr lang="tr-TR" sz="2800" b="1" dirty="0" smtClean="0"/>
              <a:t>TOBB 64. GENEL KURUL YAPILDI.</a:t>
            </a:r>
            <a:endParaRPr lang="tr-TR" sz="2800" dirty="0" smtClean="0"/>
          </a:p>
          <a:p>
            <a:pPr algn="ctr"/>
            <a:r>
              <a:rPr lang="tr-TR" sz="2800" dirty="0" smtClean="0"/>
              <a:t> </a:t>
            </a:r>
            <a:r>
              <a:rPr lang="tr-TR" sz="3200" dirty="0" smtClean="0"/>
              <a:t>Marmaris </a:t>
            </a:r>
            <a:r>
              <a:rPr lang="tr-TR" sz="3200" dirty="0"/>
              <a:t>Ticaret Odası Yönetim Kurulu </a:t>
            </a:r>
            <a:r>
              <a:rPr lang="tr-TR" sz="3200" dirty="0" smtClean="0"/>
              <a:t>Başkanı Sn. </a:t>
            </a:r>
            <a:r>
              <a:rPr lang="tr-TR" sz="3200" dirty="0" err="1" smtClean="0"/>
              <a:t>M.Baysal</a:t>
            </a:r>
            <a:r>
              <a:rPr lang="tr-TR" sz="3200" dirty="0" smtClean="0"/>
              <a:t> </a:t>
            </a:r>
            <a:r>
              <a:rPr lang="tr-TR" sz="3200" dirty="0"/>
              <a:t>odamızı temsilen </a:t>
            </a:r>
            <a:r>
              <a:rPr lang="tr-TR" sz="3200" dirty="0" smtClean="0"/>
              <a:t>katıldı</a:t>
            </a:r>
            <a:r>
              <a:rPr lang="tr-TR" sz="3200" dirty="0"/>
              <a:t>.</a:t>
            </a:r>
          </a:p>
          <a:p>
            <a:pPr lvl="0" algn="just"/>
            <a:endParaRPr lang="tr-TR" sz="28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621077506"/>
      </p:ext>
    </p:extLst>
  </p:cSld>
  <p:clrMapOvr>
    <a:masterClrMapping/>
  </p:clrMapOvr>
  <p:transition spd="slow" advClick="0" advTm="15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7"/>
            <a:ext cx="8136903" cy="6210794"/>
          </a:xfrm>
        </p:spPr>
        <p:txBody>
          <a:bodyPr>
            <a:normAutofit/>
          </a:bodyPr>
          <a:lstStyle/>
          <a:p>
            <a:pPr lvl="0" algn="just"/>
            <a:endParaRPr lang="tr-TR" sz="2800" dirty="0"/>
          </a:p>
          <a:p>
            <a:pPr marL="457200" lvl="0" indent="-457200">
              <a:buFont typeface="Wingdings" pitchFamily="2" charset="2"/>
              <a:buChar char="Ø"/>
            </a:pPr>
            <a:r>
              <a:rPr lang="tr-TR" sz="3200" b="1" u="sng" dirty="0"/>
              <a:t>AB VE DIŞ İLİŞKİLER </a:t>
            </a:r>
            <a:r>
              <a:rPr lang="tr-TR" sz="3200" b="1" u="sng" dirty="0" smtClean="0"/>
              <a:t>MASASI</a:t>
            </a:r>
          </a:p>
          <a:p>
            <a:pPr lvl="0" algn="just"/>
            <a:endParaRPr lang="tr-TR" sz="3200" b="1" u="sng" dirty="0"/>
          </a:p>
          <a:p>
            <a:pPr algn="just"/>
            <a:r>
              <a:rPr lang="tr-TR" sz="3200" dirty="0"/>
              <a:t> </a:t>
            </a:r>
            <a:r>
              <a:rPr lang="tr-TR" sz="2800" dirty="0"/>
              <a:t>28 Temmuz 2009 tarihinde Marmaris Ticaret Odası’nın katkılarıyla AB hibe programları hakkında resmi kurumlar, dernekler ve ticari işletmeleri bilgilendirmek amacıyla Avrupa Birliği Bilgilendirme Toplantısı düzenlendi. Muğla Valiliği AB Dış İlişkiler Proje Koordinatörü Veli Çelik firmaların açılan fonlardan nasıl yararlanabileceklerini ve nasıl projeler yapılabileceğini anlattı.</a:t>
            </a:r>
          </a:p>
          <a:p>
            <a:endParaRPr lang="tr-TR" sz="28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631806575"/>
      </p:ext>
    </p:extLst>
  </p:cSld>
  <p:clrMapOvr>
    <a:masterClrMapping/>
  </p:clrMapOvr>
  <p:transition spd="slow" advClick="0" advTm="15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268760"/>
            <a:ext cx="8352208" cy="3888432"/>
          </a:xfrm>
        </p:spPr>
        <p:txBody>
          <a:bodyPr>
            <a:normAutofit/>
          </a:bodyPr>
          <a:lstStyle/>
          <a:p>
            <a:pPr lvl="0" algn="just"/>
            <a:endParaRPr lang="tr-TR" sz="2800" dirty="0"/>
          </a:p>
          <a:p>
            <a:pPr marL="457200" lvl="0" indent="-457200" algn="just">
              <a:buFont typeface="Wingdings" pitchFamily="2" charset="2"/>
              <a:buChar char="Ø"/>
            </a:pPr>
            <a:r>
              <a:rPr lang="tr-TR" sz="3200" dirty="0"/>
              <a:t>MTO 20 Kasım 2009 tarihinde </a:t>
            </a:r>
            <a:r>
              <a:rPr lang="tr-TR" sz="3200" dirty="0" err="1"/>
              <a:t>Armutalan</a:t>
            </a:r>
            <a:r>
              <a:rPr lang="tr-TR" sz="3200" dirty="0"/>
              <a:t> Evren Paşa İlköğretim Okulu ile AB’nin fon sağladığı okul öncesi eğitim projesine ortak olundu. Böylece ortak projede ilk imza atıldı.</a:t>
            </a:r>
            <a:endParaRPr lang="tr-TR" sz="28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708935618"/>
      </p:ext>
    </p:extLst>
  </p:cSld>
  <p:clrMapOvr>
    <a:masterClrMapping/>
  </p:clrMapOvr>
  <p:transition spd="slow" advClick="0" advTm="15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88640"/>
            <a:ext cx="8352208" cy="3024336"/>
          </a:xfrm>
        </p:spPr>
        <p:txBody>
          <a:bodyPr>
            <a:normAutofit/>
          </a:bodyPr>
          <a:lstStyle/>
          <a:p>
            <a:pPr marL="457200" indent="-457200">
              <a:buFont typeface="Wingdings" pitchFamily="2" charset="2"/>
              <a:buChar char="Ø"/>
            </a:pPr>
            <a:r>
              <a:rPr lang="tr-TR" sz="3200" b="1" u="sng" dirty="0" smtClean="0"/>
              <a:t>ÇİNDEN </a:t>
            </a:r>
            <a:r>
              <a:rPr lang="tr-TR" sz="3200" b="1" u="sng" dirty="0"/>
              <a:t>KARDEŞ </a:t>
            </a:r>
            <a:r>
              <a:rPr lang="tr-TR" sz="3200" b="1" u="sng" dirty="0" smtClean="0"/>
              <a:t>ŞEHİR</a:t>
            </a:r>
          </a:p>
          <a:p>
            <a:pPr algn="just"/>
            <a:r>
              <a:rPr lang="tr-TR" sz="2800" dirty="0" smtClean="0"/>
              <a:t>Çin </a:t>
            </a:r>
            <a:r>
              <a:rPr lang="tr-TR" sz="2800" dirty="0" err="1"/>
              <a:t>Jinan</a:t>
            </a:r>
            <a:r>
              <a:rPr lang="tr-TR" sz="2800" dirty="0"/>
              <a:t> Kenti kardeş şehir olarak seçildi ve ortak çalışmalar yapılmak üzere harekete geçildi. Bu çaba doğrultusun da MTO ve Marmaris Belediyesi işbirliği ile  Çin’de dünyanın en büyük botanik bahçesi festivalinde Marmaris’i tanıtmak amacıyla yer aldı.</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146" name="Picture 2" descr="C:\Users\USER1\Desktop\NİSAN İMECE\2009 ETKİNLİK RES\ÇİN HEYETİ İLE BEL.BŞK. Zİ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3109419"/>
            <a:ext cx="6624736" cy="3434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177"/>
      </p:ext>
    </p:extLst>
  </p:cSld>
  <p:clrMapOvr>
    <a:masterClrMapping/>
  </p:clrMapOvr>
  <p:transition spd="slow" advClick="0" advTm="15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5904656"/>
          </a:xfrm>
        </p:spPr>
        <p:txBody>
          <a:bodyPr>
            <a:normAutofit/>
          </a:bodyPr>
          <a:lstStyle/>
          <a:p>
            <a:endParaRPr lang="tr-TR" sz="3200" dirty="0"/>
          </a:p>
          <a:p>
            <a:pPr marL="457200" indent="-457200">
              <a:buFont typeface="Wingdings" pitchFamily="2" charset="2"/>
              <a:buChar char="Ø"/>
            </a:pPr>
            <a:r>
              <a:rPr lang="tr-TR" sz="2800" b="1" dirty="0"/>
              <a:t>30 EKİM - 2 KASIM 2009 TARİHLERİ </a:t>
            </a:r>
            <a:r>
              <a:rPr lang="tr-TR" sz="2800" b="1" dirty="0" smtClean="0"/>
              <a:t>ARASINDA</a:t>
            </a:r>
          </a:p>
          <a:p>
            <a:r>
              <a:rPr lang="tr-TR" sz="2800" b="1" dirty="0"/>
              <a:t> </a:t>
            </a:r>
            <a:r>
              <a:rPr lang="tr-TR" sz="2800" b="1" dirty="0" smtClean="0"/>
              <a:t>     2</a:t>
            </a:r>
            <a:r>
              <a:rPr lang="tr-TR" sz="2800" b="1" dirty="0"/>
              <a:t>. RODOS FUARI YAPILDI.</a:t>
            </a:r>
            <a:endParaRPr lang="tr-TR" sz="2800" dirty="0"/>
          </a:p>
          <a:p>
            <a:endParaRPr lang="tr-TR" sz="3200" dirty="0" smtClean="0"/>
          </a:p>
          <a:p>
            <a:pPr algn="just"/>
            <a:r>
              <a:rPr lang="tr-TR" sz="3200" dirty="0" smtClean="0"/>
              <a:t>30 </a:t>
            </a:r>
            <a:r>
              <a:rPr lang="tr-TR" sz="3200" dirty="0"/>
              <a:t>Ekim- 02 Kasım 2009 tarihinde Rodos’ta düzenlenen Uluslararası İhraç Ürünleri Fuarına katılan MTO, Marmaris tanıtımı için ön plana çıkardığı öğelerle tasarladığı standı ve tanıtım filmi ile büyük ilgi gördü.</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09259646"/>
      </p:ext>
    </p:extLst>
  </p:cSld>
  <p:clrMapOvr>
    <a:masterClrMapping/>
  </p:clrMapOvr>
  <p:transition spd="slow" advClick="0" advTm="1500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 Placeholder 4"/>
          <p:cNvSpPr>
            <a:spLocks noGrp="1"/>
          </p:cNvSpPr>
          <p:nvPr>
            <p:ph type="body" sz="quarter" idx="11"/>
          </p:nvPr>
        </p:nvSpPr>
        <p:spPr>
          <a:xfrm>
            <a:off x="539552" y="332656"/>
            <a:ext cx="7920880" cy="6210794"/>
          </a:xfrm>
        </p:spPr>
        <p:txBody>
          <a:bodyPr>
            <a:normAutofit/>
          </a:bodyPr>
          <a:lstStyle/>
          <a:p>
            <a:pPr algn="ctr"/>
            <a:r>
              <a:rPr lang="tr-TR" sz="3200" b="1" dirty="0" smtClean="0">
                <a:solidFill>
                  <a:schemeClr val="accent6">
                    <a:lumMod val="75000"/>
                  </a:schemeClr>
                </a:solidFill>
              </a:rPr>
              <a:t>UNUTMAYALIM </a:t>
            </a:r>
            <a:r>
              <a:rPr lang="tr-TR" sz="3200" b="1" dirty="0">
                <a:solidFill>
                  <a:schemeClr val="accent6">
                    <a:lumMod val="75000"/>
                  </a:schemeClr>
                </a:solidFill>
              </a:rPr>
              <a:t>Kİ!</a:t>
            </a:r>
            <a:endParaRPr lang="tr-TR" sz="3200" dirty="0">
              <a:solidFill>
                <a:schemeClr val="accent6">
                  <a:lumMod val="75000"/>
                </a:schemeClr>
              </a:solidFill>
            </a:endParaRPr>
          </a:p>
          <a:p>
            <a:pPr algn="ctr"/>
            <a:r>
              <a:rPr lang="tr-TR" sz="3200" b="1" dirty="0">
                <a:solidFill>
                  <a:schemeClr val="accent6">
                    <a:lumMod val="75000"/>
                  </a:schemeClr>
                </a:solidFill>
              </a:rPr>
              <a:t>MARMARİS BİZE YİYİP BİTİRELİM DİYE ATALARIMIZDAN MİRAS DEĞİL</a:t>
            </a:r>
            <a:r>
              <a:rPr lang="tr-TR" sz="3200" b="1" dirty="0" smtClean="0">
                <a:solidFill>
                  <a:schemeClr val="accent6">
                    <a:lumMod val="75000"/>
                  </a:schemeClr>
                </a:solidFill>
              </a:rPr>
              <a:t>,</a:t>
            </a:r>
          </a:p>
          <a:p>
            <a:pPr algn="ctr"/>
            <a:endParaRPr lang="tr-TR" sz="3200" dirty="0">
              <a:solidFill>
                <a:schemeClr val="accent6">
                  <a:lumMod val="75000"/>
                </a:schemeClr>
              </a:solidFill>
            </a:endParaRPr>
          </a:p>
          <a:p>
            <a:pPr algn="ctr"/>
            <a:r>
              <a:rPr lang="tr-TR" sz="3200" b="1" dirty="0">
                <a:solidFill>
                  <a:schemeClr val="accent6">
                    <a:lumMod val="75000"/>
                  </a:schemeClr>
                </a:solidFill>
              </a:rPr>
              <a:t>MARMARİS, GEZİP GÖRELİM VE YAŞAYALIM DİYE, TÜM DÜNYA İNSANLARININ TORUNLARININ MİRASIDIR</a:t>
            </a:r>
            <a:r>
              <a:rPr lang="tr-TR" sz="3200" b="1" dirty="0" smtClean="0">
                <a:solidFill>
                  <a:schemeClr val="accent6">
                    <a:lumMod val="75000"/>
                  </a:schemeClr>
                </a:solidFill>
              </a:rPr>
              <a:t>.</a:t>
            </a:r>
          </a:p>
          <a:p>
            <a:pPr algn="ctr"/>
            <a:endParaRPr lang="tr-TR" sz="3200" dirty="0">
              <a:solidFill>
                <a:schemeClr val="accent6">
                  <a:lumMod val="75000"/>
                </a:schemeClr>
              </a:solidFill>
            </a:endParaRPr>
          </a:p>
          <a:p>
            <a:pPr algn="ctr"/>
            <a:r>
              <a:rPr lang="tr-TR" sz="3200" b="1" dirty="0">
                <a:solidFill>
                  <a:schemeClr val="accent6">
                    <a:lumMod val="75000"/>
                  </a:schemeClr>
                </a:solidFill>
              </a:rPr>
              <a:t>SORUN KENDİNİZE;</a:t>
            </a:r>
            <a:endParaRPr lang="tr-TR" sz="3200" dirty="0">
              <a:solidFill>
                <a:schemeClr val="accent6">
                  <a:lumMod val="75000"/>
                </a:schemeClr>
              </a:solidFill>
            </a:endParaRPr>
          </a:p>
          <a:p>
            <a:pPr algn="ctr"/>
            <a:r>
              <a:rPr lang="tr-TR" sz="3200" b="1" dirty="0">
                <a:solidFill>
                  <a:schemeClr val="accent6">
                    <a:lumMod val="75000"/>
                  </a:schemeClr>
                </a:solidFill>
              </a:rPr>
              <a:t>ONLAR İÇİN NE YAPACAKSINIZ?</a:t>
            </a:r>
            <a:endParaRPr lang="tr-TR" sz="3200" dirty="0">
              <a:solidFill>
                <a:schemeClr val="accent6">
                  <a:lumMod val="75000"/>
                </a:schemeClr>
              </a:solidFill>
            </a:endParaRPr>
          </a:p>
          <a:p>
            <a:pPr algn="ctr"/>
            <a:endParaRPr lang="tr-TR" sz="4000" b="1" dirty="0" smtClean="0">
              <a:solidFill>
                <a:schemeClr val="accent6">
                  <a:lumMod val="75000"/>
                </a:schemeClr>
              </a:solidFill>
            </a:endParaRPr>
          </a:p>
        </p:txBody>
      </p:sp>
    </p:spTree>
    <p:extLst>
      <p:ext uri="{BB962C8B-B14F-4D97-AF65-F5344CB8AC3E}">
        <p14:creationId xmlns:p14="http://schemas.microsoft.com/office/powerpoint/2010/main" val="2264755312"/>
      </p:ext>
    </p:extLst>
  </p:cSld>
  <p:clrMapOvr>
    <a:masterClrMapping/>
  </p:clrMapOvr>
  <p:transition spd="slow" advClick="0" advTm="15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170" name="Picture 2" descr="C:\Users\USER1\Desktop\NİSAN İMECE\2010 ETKİNLİK RES\BEŞİ BİR YERDE BİLBO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908719"/>
            <a:ext cx="7874510" cy="45365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659659"/>
      </p:ext>
    </p:extLst>
  </p:cSld>
  <p:clrMapOvr>
    <a:masterClrMapping/>
  </p:clrMapOvr>
  <p:transition spd="slow" advClick="0" advTm="15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0178459.jpg"/>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5004048" y="192972"/>
            <a:ext cx="2088232" cy="319493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Text Placeholder 4"/>
          <p:cNvSpPr>
            <a:spLocks noGrp="1"/>
          </p:cNvSpPr>
          <p:nvPr>
            <p:ph type="body" sz="quarter" idx="10"/>
          </p:nvPr>
        </p:nvSpPr>
        <p:spPr>
          <a:xfrm>
            <a:off x="228600" y="5445224"/>
            <a:ext cx="8672946" cy="139065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lstStyle/>
          <a:p>
            <a:r>
              <a:rPr lang="tr-TR" dirty="0" smtClean="0"/>
              <a:t> TURİZMDE </a:t>
            </a:r>
            <a:r>
              <a:rPr lang="tr-TR" u="sng" dirty="0" smtClean="0">
                <a:effectLst>
                  <a:outerShdw blurRad="38100" dist="38100" dir="2700000" algn="tl">
                    <a:srgbClr val="000000">
                      <a:alpha val="43137"/>
                    </a:srgbClr>
                  </a:outerShdw>
                </a:effectLst>
              </a:rPr>
              <a:t>ÇEŞİTLİLİK</a:t>
            </a:r>
            <a:r>
              <a:rPr lang="tr-TR" dirty="0" smtClean="0"/>
              <a:t> ve </a:t>
            </a:r>
            <a:r>
              <a:rPr lang="tr-TR" u="sng" dirty="0" smtClean="0">
                <a:effectLst>
                  <a:outerShdw blurRad="38100" dist="38100" dir="2700000" algn="tl">
                    <a:srgbClr val="000000">
                      <a:alpha val="43137"/>
                    </a:srgbClr>
                  </a:outerShdw>
                </a:effectLst>
              </a:rPr>
              <a:t>SÜRDÜRÜLEBİLİRLİK</a:t>
            </a:r>
            <a:r>
              <a:rPr lang="tr-TR" dirty="0" smtClean="0"/>
              <a:t> ADINA</a:t>
            </a:r>
            <a:endParaRPr lang="tr-TR" dirty="0"/>
          </a:p>
        </p:txBody>
      </p:sp>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4368" y="5661248"/>
            <a:ext cx="828303" cy="828303"/>
          </a:xfrm>
          <a:prstGeom prst="snip2Diag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Resi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216078"/>
            <a:ext cx="4762500" cy="3171825"/>
          </a:xfrm>
          <a:prstGeom prst="rect">
            <a:avLst/>
          </a:prstGeom>
          <a:ln>
            <a:noFill/>
          </a:ln>
          <a:effectLst>
            <a:softEdge rad="112500"/>
          </a:effectLst>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459910"/>
            <a:ext cx="1353213" cy="1944327"/>
          </a:xfrm>
          <a:prstGeom prst="rect">
            <a:avLst/>
          </a:prstGeom>
          <a:ln>
            <a:noFill/>
          </a:ln>
          <a:effectLst>
            <a:outerShdw blurRad="292100" dist="139700" dir="2700000" algn="tl" rotWithShape="0">
              <a:srgbClr val="333333">
                <a:alpha val="65000"/>
              </a:srgbClr>
            </a:outerShdw>
          </a:effectLst>
        </p:spPr>
      </p:pic>
      <p:pic>
        <p:nvPicPr>
          <p:cNvPr id="7" name="Resim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3490934"/>
            <a:ext cx="1353213" cy="1913304"/>
          </a:xfrm>
          <a:prstGeom prst="rect">
            <a:avLst/>
          </a:prstGeom>
          <a:ln>
            <a:noFill/>
          </a:ln>
          <a:effectLst>
            <a:outerShdw blurRad="292100" dist="139700" dir="2700000" algn="tl" rotWithShape="0">
              <a:srgbClr val="333333">
                <a:alpha val="65000"/>
              </a:srgbClr>
            </a:outerShdw>
          </a:effectLst>
        </p:spPr>
      </p:pic>
      <p:pic>
        <p:nvPicPr>
          <p:cNvPr id="8" name="Resim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2061" y="3471898"/>
            <a:ext cx="1324738" cy="1932339"/>
          </a:xfrm>
          <a:prstGeom prst="rect">
            <a:avLst/>
          </a:prstGeom>
          <a:ln>
            <a:noFill/>
          </a:ln>
          <a:effectLst>
            <a:outerShdw blurRad="292100" dist="139700" dir="2700000" algn="tl" rotWithShape="0">
              <a:srgbClr val="333333">
                <a:alpha val="65000"/>
              </a:srgbClr>
            </a:outerShdw>
          </a:effectLst>
        </p:spPr>
      </p:pic>
      <p:pic>
        <p:nvPicPr>
          <p:cNvPr id="9" name="Resim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0431" y="3490934"/>
            <a:ext cx="1353212" cy="1913304"/>
          </a:xfrm>
          <a:prstGeom prst="rect">
            <a:avLst/>
          </a:prstGeom>
          <a:ln>
            <a:noFill/>
          </a:ln>
          <a:effectLst>
            <a:outerShdw blurRad="292100" dist="139700" dir="2700000" algn="tl" rotWithShape="0">
              <a:srgbClr val="333333">
                <a:alpha val="65000"/>
              </a:srgbClr>
            </a:outerShdw>
          </a:effectLst>
        </p:spPr>
      </p:pic>
      <p:pic>
        <p:nvPicPr>
          <p:cNvPr id="10" name="Resim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38365" y="3463395"/>
            <a:ext cx="1324738" cy="1940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4644876"/>
      </p:ext>
    </p:extLst>
  </p:cSld>
  <p:clrMapOvr>
    <a:masterClrMapping/>
  </p:clrMapOvr>
  <p:transition spd="slow" advClick="0" advTm="15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5904656"/>
          </a:xfrm>
        </p:spPr>
        <p:txBody>
          <a:bodyPr>
            <a:normAutofit/>
          </a:bodyPr>
          <a:lstStyle/>
          <a:p>
            <a:pPr algn="ctr"/>
            <a:r>
              <a:rPr lang="tr-TR" sz="2800" b="1" u="sng" dirty="0" smtClean="0">
                <a:solidFill>
                  <a:schemeClr val="accent6">
                    <a:lumMod val="75000"/>
                  </a:schemeClr>
                </a:solidFill>
              </a:rPr>
              <a:t>2010</a:t>
            </a:r>
            <a:endParaRPr lang="tr-TR" sz="2800" dirty="0">
              <a:solidFill>
                <a:schemeClr val="accent6">
                  <a:lumMod val="75000"/>
                </a:schemeClr>
              </a:solidFill>
            </a:endParaRPr>
          </a:p>
          <a:p>
            <a:pPr algn="ctr"/>
            <a:endParaRPr lang="tr-TR" sz="2800" dirty="0"/>
          </a:p>
          <a:p>
            <a:pPr marL="457200" lvl="0" indent="-457200">
              <a:buFont typeface="Wingdings" pitchFamily="2" charset="2"/>
              <a:buChar char="Ø"/>
            </a:pPr>
            <a:r>
              <a:rPr lang="tr-TR" sz="2800" b="1" dirty="0"/>
              <a:t>BEŞİ BİR </a:t>
            </a:r>
            <a:r>
              <a:rPr lang="tr-TR" sz="2800" b="1" dirty="0" smtClean="0"/>
              <a:t>YERDE</a:t>
            </a:r>
          </a:p>
          <a:p>
            <a:pPr lvl="0"/>
            <a:endParaRPr lang="tr-TR" sz="2800" dirty="0"/>
          </a:p>
          <a:p>
            <a:r>
              <a:rPr lang="tr-TR" sz="2800" dirty="0"/>
              <a:t>Marmaris Ticaret Odası Şubat 2009 tarihinde göreve geldiğinden beri Marmaris’in son yıllarda sıkıntısını çektiği turizmde daralma sorununu çözebilmek amacıyla ilçedeki tüm atanmış ve seçilmiş yöneticiler, meslek odaları ve sivil toplum kuruluşları ile birlikte hareket etmeye özen göstererek çözümler üretmeye çalıştı  ve çözümlere yönelik yol haritaları tasarladı. Bu </a:t>
            </a:r>
            <a:r>
              <a:rPr lang="tr-TR" sz="2800" dirty="0" err="1"/>
              <a:t>bağlamda</a:t>
            </a:r>
            <a:r>
              <a:rPr lang="tr-TR" sz="2800" b="1" u="sng" dirty="0" err="1"/>
              <a:t>“BEŞİ</a:t>
            </a:r>
            <a:r>
              <a:rPr lang="tr-TR" sz="2800" b="1" u="sng" dirty="0"/>
              <a:t> BİR YERDE” </a:t>
            </a:r>
            <a:r>
              <a:rPr lang="tr-TR" sz="2800" dirty="0"/>
              <a:t>projeler öngörülmüştür.</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26868714"/>
      </p:ext>
    </p:extLst>
  </p:cSld>
  <p:clrMapOvr>
    <a:masterClrMapping/>
  </p:clrMapOvr>
  <p:transition spd="slow" advClick="0" advTm="1500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5904656"/>
          </a:xfrm>
        </p:spPr>
        <p:txBody>
          <a:bodyPr>
            <a:normAutofit lnSpcReduction="10000"/>
          </a:bodyPr>
          <a:lstStyle/>
          <a:p>
            <a:pPr marL="457200" lvl="0" indent="-457200">
              <a:buFont typeface="Wingdings" pitchFamily="2" charset="2"/>
              <a:buChar char="Ø"/>
            </a:pPr>
            <a:r>
              <a:rPr lang="tr-TR" sz="2800" b="1" dirty="0"/>
              <a:t>Kültür Turizmi için AMOS antik kentini turizme kazandırmak</a:t>
            </a:r>
            <a:r>
              <a:rPr lang="tr-TR" sz="2800" b="1" dirty="0" smtClean="0"/>
              <a:t>;</a:t>
            </a:r>
          </a:p>
          <a:p>
            <a:pPr lvl="0"/>
            <a:endParaRPr lang="tr-TR" sz="2800" dirty="0"/>
          </a:p>
          <a:p>
            <a:pPr marL="457200" lvl="0" indent="-457200">
              <a:buFont typeface="Wingdings" pitchFamily="2" charset="2"/>
              <a:buChar char="Ø"/>
            </a:pPr>
            <a:r>
              <a:rPr lang="tr-TR" sz="2800" b="1" dirty="0"/>
              <a:t> İnanç turizmi için; Selimiye köyü açığındaki Kameriye adası üzerindeki bozuk Ortodoks kilisesi </a:t>
            </a:r>
            <a:r>
              <a:rPr lang="tr-TR" sz="2800" b="1" dirty="0" smtClean="0"/>
              <a:t>restorasyonu</a:t>
            </a:r>
          </a:p>
          <a:p>
            <a:pPr lvl="0"/>
            <a:endParaRPr lang="tr-TR" sz="2800" dirty="0"/>
          </a:p>
          <a:p>
            <a:pPr marL="457200" lvl="0" indent="-457200">
              <a:buFont typeface="Wingdings" pitchFamily="2" charset="2"/>
              <a:buChar char="Ø"/>
            </a:pPr>
            <a:r>
              <a:rPr lang="tr-TR" sz="2800" b="1" dirty="0"/>
              <a:t>Farklılaşma ve Markalaşma adına Marmaris Bal Evi - Osmaniye Köyü </a:t>
            </a:r>
            <a:endParaRPr lang="tr-TR" sz="2800" b="1" dirty="0" smtClean="0"/>
          </a:p>
          <a:p>
            <a:pPr lvl="0"/>
            <a:endParaRPr lang="tr-TR" sz="2800" dirty="0"/>
          </a:p>
          <a:p>
            <a:pPr marL="457200" lvl="0" indent="-457200">
              <a:buFont typeface="Wingdings" pitchFamily="2" charset="2"/>
              <a:buChar char="Ø"/>
            </a:pPr>
            <a:r>
              <a:rPr lang="tr-TR" sz="2800" b="1" dirty="0"/>
              <a:t>Sağlık turizmi için İçmeler – Ilıca </a:t>
            </a:r>
            <a:endParaRPr lang="tr-TR" sz="2800" b="1" dirty="0" smtClean="0"/>
          </a:p>
          <a:p>
            <a:pPr lvl="0"/>
            <a:endParaRPr lang="tr-TR" sz="2800" dirty="0"/>
          </a:p>
          <a:p>
            <a:pPr marL="457200" lvl="0" indent="-457200">
              <a:buFont typeface="Wingdings" pitchFamily="2" charset="2"/>
              <a:buChar char="Ø"/>
            </a:pPr>
            <a:r>
              <a:rPr lang="tr-TR" sz="2800" b="1" dirty="0"/>
              <a:t>Marmaris Yarımadası Stratejik Planının hazırlanması</a:t>
            </a:r>
            <a:endParaRPr lang="tr-TR" sz="2800" dirty="0"/>
          </a:p>
          <a:p>
            <a:pPr algn="ctr"/>
            <a:endParaRPr lang="tr-TR" sz="28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860126130"/>
      </p:ext>
    </p:extLst>
  </p:cSld>
  <p:clrMapOvr>
    <a:masterClrMapping/>
  </p:clrMapOvr>
  <p:transition spd="slow" advClick="0" advTm="15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28599"/>
            <a:ext cx="8352208" cy="5720681"/>
          </a:xfrm>
        </p:spPr>
        <p:txBody>
          <a:bodyPr>
            <a:normAutofit/>
          </a:bodyPr>
          <a:lstStyle/>
          <a:p>
            <a:pPr lvl="0" algn="just"/>
            <a:endParaRPr lang="tr-TR" sz="2800" b="1" u="sng" dirty="0"/>
          </a:p>
          <a:p>
            <a:pPr marL="457200" lvl="0" indent="-457200" algn="just">
              <a:buFont typeface="Wingdings" pitchFamily="2" charset="2"/>
              <a:buChar char="Ø"/>
            </a:pPr>
            <a:r>
              <a:rPr lang="tr-TR" sz="2800" b="1" u="sng" dirty="0" smtClean="0"/>
              <a:t>TEK ÇATI ALTINDA TURİZM KONSEYİ OLUŞTURMAK;</a:t>
            </a:r>
          </a:p>
          <a:p>
            <a:pPr lvl="0" algn="just"/>
            <a:endParaRPr lang="tr-TR" sz="2400" b="1" u="sng" dirty="0" smtClean="0"/>
          </a:p>
          <a:p>
            <a:pPr lvl="0" algn="just"/>
            <a:r>
              <a:rPr lang="tr-TR" sz="3000" dirty="0" smtClean="0"/>
              <a:t>Marmaris </a:t>
            </a:r>
            <a:r>
              <a:rPr lang="tr-TR" sz="3000" dirty="0"/>
              <a:t>Ticaret Odası yeni yönetiminin ilk toplantısının gündem maddesi; “Turizm sektöründe tek çatı altında birleşen bir </a:t>
            </a:r>
            <a:r>
              <a:rPr lang="tr-TR" sz="3000" b="1" u="sng" dirty="0"/>
              <a:t>Marmaris Turizm Konseyi oluşturmak</a:t>
            </a:r>
            <a:r>
              <a:rPr lang="tr-TR" sz="3000" dirty="0"/>
              <a:t>  oldu. Bu adımdan yola çıkarak MARTAB bünyesinde kurulan Turizm Konseyi içerisinde </a:t>
            </a:r>
            <a:r>
              <a:rPr lang="tr-TR" sz="3000" dirty="0" err="1" smtClean="0"/>
              <a:t>MTO’da</a:t>
            </a:r>
            <a:r>
              <a:rPr lang="tr-TR" sz="3000" dirty="0" smtClean="0"/>
              <a:t> </a:t>
            </a:r>
            <a:r>
              <a:rPr lang="tr-TR" sz="3000" dirty="0"/>
              <a:t>yer aldı. Böylece birlik ve </a:t>
            </a:r>
            <a:r>
              <a:rPr lang="tr-TR" sz="3000" dirty="0" smtClean="0"/>
              <a:t>beraberlik içerisinde </a:t>
            </a:r>
            <a:r>
              <a:rPr lang="tr-TR" sz="3000" dirty="0"/>
              <a:t>başlayacak çalışmaların temeli atıldı</a:t>
            </a:r>
            <a:r>
              <a:rPr lang="tr-TR" sz="3000" dirty="0" smtClean="0"/>
              <a:t>.</a:t>
            </a:r>
            <a:endParaRPr lang="tr-TR" sz="30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620811596"/>
      </p:ext>
    </p:extLst>
  </p:cSld>
  <p:clrMapOvr>
    <a:masterClrMapping/>
  </p:clrMapOvr>
  <p:transition spd="slow" advClick="0" advTm="15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5904656"/>
          </a:xfrm>
        </p:spPr>
        <p:txBody>
          <a:bodyPr>
            <a:normAutofit/>
          </a:bodyPr>
          <a:lstStyle/>
          <a:p>
            <a:pPr marL="457200" lvl="0" indent="-457200">
              <a:buFont typeface="Wingdings" pitchFamily="2" charset="2"/>
              <a:buChar char="Ø"/>
            </a:pPr>
            <a:r>
              <a:rPr lang="tr-TR" sz="2800" b="1" u="sng" dirty="0" smtClean="0"/>
              <a:t>MUĞLA ODALARI BİR ARADA;</a:t>
            </a:r>
          </a:p>
          <a:p>
            <a:pPr marL="457200" lvl="0" indent="-457200">
              <a:buFont typeface="Wingdings" pitchFamily="2" charset="2"/>
              <a:buChar char="Ø"/>
            </a:pPr>
            <a:endParaRPr lang="tr-TR" sz="2800" b="1" u="sng" dirty="0" smtClean="0"/>
          </a:p>
          <a:p>
            <a:pPr algn="just"/>
            <a:r>
              <a:rPr lang="tr-TR" sz="2800" dirty="0" smtClean="0"/>
              <a:t>Odamız </a:t>
            </a:r>
            <a:r>
              <a:rPr lang="tr-TR" sz="2800" dirty="0"/>
              <a:t>ev sahipliğinde 14. Muğla Ticaret Odaları, Ticaret ve Sanayi odaları, Ticaret Borsası ve Deniz Ticaret odaları toplantısı 16 Ocak 2010 Cumartesi günü Marmaris Grand İdeal Otel’de büyük bir katılımla gerçekleştirildi</a:t>
            </a:r>
            <a:r>
              <a:rPr lang="tr-TR" sz="2800" dirty="0" smtClean="0"/>
              <a:t>.</a:t>
            </a:r>
          </a:p>
          <a:p>
            <a:endParaRPr lang="tr-TR" sz="2800" dirty="0" smtClean="0"/>
          </a:p>
          <a:p>
            <a:endParaRPr lang="tr-TR" sz="2800" dirty="0"/>
          </a:p>
          <a:p>
            <a:pPr algn="ctr"/>
            <a:r>
              <a:rPr lang="tr-TR" sz="2800" b="1" dirty="0">
                <a:solidFill>
                  <a:schemeClr val="accent6">
                    <a:lumMod val="75000"/>
                  </a:schemeClr>
                </a:solidFill>
              </a:rPr>
              <a:t>ORTAK AMAÇ, ORTAK AKIL PEŞİNDE KOŞMAK BİZLERİ</a:t>
            </a:r>
            <a:endParaRPr lang="tr-TR" sz="2800" dirty="0">
              <a:solidFill>
                <a:schemeClr val="accent6">
                  <a:lumMod val="75000"/>
                </a:schemeClr>
              </a:solidFill>
            </a:endParaRPr>
          </a:p>
          <a:p>
            <a:pPr algn="ctr"/>
            <a:r>
              <a:rPr lang="tr-TR" sz="2800" b="1" dirty="0">
                <a:solidFill>
                  <a:schemeClr val="accent6">
                    <a:lumMod val="75000"/>
                  </a:schemeClr>
                </a:solidFill>
              </a:rPr>
              <a:t>BİRBİRİMİZE KENETLER VE GÜÇLENDİRİR.</a:t>
            </a:r>
            <a:endParaRPr lang="tr-TR" sz="2800" dirty="0">
              <a:solidFill>
                <a:schemeClr val="accent6">
                  <a:lumMod val="75000"/>
                </a:schemeClr>
              </a:solidFill>
            </a:endParaRPr>
          </a:p>
          <a:p>
            <a:pPr algn="ctr"/>
            <a:endParaRPr lang="tr-TR" sz="28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98843964"/>
      </p:ext>
    </p:extLst>
  </p:cSld>
  <p:clrMapOvr>
    <a:masterClrMapping/>
  </p:clrMapOvr>
  <p:transition spd="slow" advClick="0" advTm="1500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196752"/>
            <a:ext cx="8352208" cy="3744416"/>
          </a:xfrm>
        </p:spPr>
        <p:txBody>
          <a:bodyPr>
            <a:normAutofit/>
          </a:bodyPr>
          <a:lstStyle/>
          <a:p>
            <a:pPr marL="457200" lvl="0" indent="-457200">
              <a:buFont typeface="Wingdings" pitchFamily="2" charset="2"/>
              <a:buChar char="Ø"/>
            </a:pPr>
            <a:r>
              <a:rPr lang="tr-TR" sz="2800" b="1" dirty="0"/>
              <a:t>EMİTT 2010  İSTANBUL FUARINA </a:t>
            </a:r>
            <a:r>
              <a:rPr lang="tr-TR" sz="2800" b="1" dirty="0" smtClean="0"/>
              <a:t>KATILDIK</a:t>
            </a:r>
          </a:p>
          <a:p>
            <a:pPr lvl="0"/>
            <a:endParaRPr lang="tr-TR" sz="2800" dirty="0"/>
          </a:p>
          <a:p>
            <a:pPr algn="just"/>
            <a:r>
              <a:rPr lang="tr-TR" sz="3200" dirty="0"/>
              <a:t>Marmaris Altyapı Birliği’nin (MARTAB), EMİTT Fuarı’ndaki 108 metrekarelik alanında Marmaris tanıtımı için Marmaris Ticaret Odası da yer aldı.</a:t>
            </a:r>
          </a:p>
          <a:p>
            <a:pPr algn="ctr"/>
            <a:endParaRPr lang="tr-TR" sz="28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506415787"/>
      </p:ext>
    </p:extLst>
  </p:cSld>
  <p:clrMapOvr>
    <a:masterClrMapping/>
  </p:clrMapOvr>
  <p:transition spd="slow" advClick="0" advTm="15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88639"/>
            <a:ext cx="8352208" cy="6354812"/>
          </a:xfrm>
        </p:spPr>
        <p:txBody>
          <a:bodyPr>
            <a:normAutofit fontScale="92500" lnSpcReduction="10000"/>
          </a:bodyPr>
          <a:lstStyle/>
          <a:p>
            <a:pPr marL="457200" lvl="0" indent="-457200">
              <a:buFont typeface="Wingdings" pitchFamily="2" charset="2"/>
              <a:buChar char="Ø"/>
            </a:pPr>
            <a:r>
              <a:rPr lang="tr-TR" sz="2800" b="1" dirty="0"/>
              <a:t>Marmaris için… Marmaris’in Dünü, Bugünü ve Geleceği toplantısı öncesi gerçekleşen </a:t>
            </a:r>
            <a:r>
              <a:rPr lang="tr-TR" sz="2800" b="1" dirty="0" smtClean="0"/>
              <a:t>ziyaretler</a:t>
            </a:r>
          </a:p>
          <a:p>
            <a:pPr lvl="0" algn="just"/>
            <a:endParaRPr lang="tr-TR" sz="2800" dirty="0"/>
          </a:p>
          <a:p>
            <a:pPr algn="just"/>
            <a:r>
              <a:rPr lang="tr-TR" sz="2400" dirty="0"/>
              <a:t>“Marmaris’in Dünü, Bugünü ve Geleceği için yapılacak toplantı öncesi Şubat öncesi gerçekleştirdiğimiz bu toplantı için, Turizm Bakanımız Ertuğrul Günay’ı, Muğla ili 6 Milletvekillerimizi Ankara’da Makamlarında ziyaret ettik. Ayrıca valimizin, kaymakamımızın, belediye başkanlarımızın, Emniyet müdürümüzün, Jandarma komutanımızın, ilçe turizm müdürümüzün, liman başkanlığımızın ve siyasi parti başkanlarımızın, gündem maddelerine katkıda bulunmaları için görüşlerini aldık. </a:t>
            </a:r>
            <a:r>
              <a:rPr lang="tr-TR" sz="2400" b="1" dirty="0"/>
              <a:t>Turizm Bakanı Ertuğrul Günay </a:t>
            </a:r>
            <a:r>
              <a:rPr lang="tr-TR" sz="2400" dirty="0" err="1"/>
              <a:t>Marmaris’de</a:t>
            </a:r>
            <a:r>
              <a:rPr lang="tr-TR" sz="2400" dirty="0"/>
              <a:t> böyle ve bir toplantının gerçekleşmesi ve ev sahipliği yapmamızdan dolayı duyduğu memnuniyetini dile getirdi. Turizm bakanlığı olarak Marmaris için, Turizm adına yapılacak her projede yanımızda olduğunu belirtti.       </a:t>
            </a:r>
          </a:p>
          <a:p>
            <a:r>
              <a:rPr lang="tr-TR" sz="2800" dirty="0"/>
              <a:t> </a:t>
            </a:r>
          </a:p>
          <a:p>
            <a:pPr algn="just"/>
            <a:r>
              <a:rPr lang="tr-TR" sz="2800" b="1" i="1" dirty="0"/>
              <a:t>Alınan görüşler neticesinde Baysal “ Eğer bu toplantıdan başarıya ulaşacağından emin değil iseniz yola hiç çıkmayalım” dedi.</a:t>
            </a:r>
            <a:endParaRPr lang="tr-TR" sz="2800" dirty="0"/>
          </a:p>
          <a:p>
            <a:pPr algn="ctr"/>
            <a:endParaRPr lang="tr-TR" sz="28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929470943"/>
      </p:ext>
    </p:extLst>
  </p:cSld>
  <p:clrMapOvr>
    <a:masterClrMapping/>
  </p:clrMapOvr>
  <p:transition spd="slow" advClick="0" advTm="15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88639"/>
            <a:ext cx="8352208" cy="5904657"/>
          </a:xfrm>
        </p:spPr>
        <p:txBody>
          <a:bodyPr>
            <a:normAutofit/>
          </a:bodyPr>
          <a:lstStyle/>
          <a:p>
            <a:pPr marL="457200" lvl="0" indent="-457200" algn="ctr">
              <a:buFont typeface="Wingdings" pitchFamily="2" charset="2"/>
              <a:buChar char="Ø"/>
            </a:pPr>
            <a:r>
              <a:rPr lang="tr-TR" sz="3200" b="1" u="sng" dirty="0" smtClean="0"/>
              <a:t>MARMARİS İÇİN </a:t>
            </a:r>
          </a:p>
          <a:p>
            <a:pPr lvl="0" algn="ctr"/>
            <a:r>
              <a:rPr lang="tr-TR" sz="2800" b="1" u="sng" dirty="0" smtClean="0"/>
              <a:t>“MARMARİS’İN DÜNÜ, BUGÜNÜ VE GELECEĞİ”  </a:t>
            </a:r>
            <a:r>
              <a:rPr lang="tr-TR" sz="3600" b="1" dirty="0"/>
              <a:t>  </a:t>
            </a:r>
            <a:endParaRPr lang="tr-TR" sz="3600" b="1" dirty="0" smtClean="0"/>
          </a:p>
          <a:p>
            <a:pPr lvl="0"/>
            <a:r>
              <a:rPr lang="tr-TR" sz="2800" b="1" dirty="0"/>
              <a:t>     </a:t>
            </a:r>
            <a:endParaRPr lang="tr-TR" sz="2800" dirty="0"/>
          </a:p>
          <a:p>
            <a:r>
              <a:rPr lang="tr-TR" sz="2800" dirty="0"/>
              <a:t>27 Şubat 2010 Cumartesi günü Marmaris Ticaret Odası ev sahipliğinde   gerçekleştirilen </a:t>
            </a:r>
            <a:r>
              <a:rPr lang="tr-TR" sz="2800" b="1" dirty="0"/>
              <a:t>“Marmaris’in Dünü, Bugünü ve Geleceği”</a:t>
            </a:r>
            <a:r>
              <a:rPr lang="tr-TR" sz="2800" dirty="0"/>
              <a:t> konu başlıklı toplantısında ilçemizin en önemli sorunları olan çarpık yapılaşma, imar problemleri, turist sayısı artarken turizm gelirlerinde yaşanan düşüş, </a:t>
            </a:r>
            <a:r>
              <a:rPr lang="tr-TR" sz="2800" dirty="0" err="1"/>
              <a:t>hanutçuluk</a:t>
            </a:r>
            <a:r>
              <a:rPr lang="tr-TR" sz="2800" dirty="0"/>
              <a:t>, güvenlik, doğanın dengesini bozabilecek yatırımlar, eğitimli ara eleman sıkıntısı gibi daha birçok konu üzerinde duruldu. Çözümün birliktelikte hareket etmekten geçtiği mesajları verildi. </a:t>
            </a:r>
          </a:p>
          <a:p>
            <a:pPr algn="ctr"/>
            <a:endParaRPr lang="tr-TR" sz="28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209008073"/>
      </p:ext>
    </p:extLst>
  </p:cSld>
  <p:clrMapOvr>
    <a:masterClrMapping/>
  </p:clrMapOvr>
  <p:transition spd="slow" advClick="0" advTm="15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88639"/>
            <a:ext cx="8352208" cy="6552729"/>
          </a:xfrm>
        </p:spPr>
        <p:txBody>
          <a:bodyPr>
            <a:normAutofit fontScale="92500" lnSpcReduction="20000"/>
          </a:bodyPr>
          <a:lstStyle/>
          <a:p>
            <a:pPr algn="just"/>
            <a:r>
              <a:rPr lang="tr-TR" sz="3000" dirty="0"/>
              <a:t>Kültür ve Turizm Bakanlığı temsilcisi Ali </a:t>
            </a:r>
            <a:r>
              <a:rPr lang="tr-TR" sz="3000" dirty="0" err="1"/>
              <a:t>Ağbal</a:t>
            </a:r>
            <a:r>
              <a:rPr lang="tr-TR" sz="3000" dirty="0"/>
              <a:t>, Muğla Milletvekilleri (CHP Milletvekili Ali Arslan, MHP Milletvekili Metin Ergün, AKP Milletvekili Yüksel Özden, AKP Milletvekili Mehmet Nil Hıdır) Muğla Vali Yardımcısı Ahmet Ali Barış, Marmaris Kaymakamı Serdar Polat, Marmaris Belediye Başkanı Ali Acar ve Belde Başkanları, Meslek Odaları, sivil toplum örgütleri, diğer kurum ve kuruluşların başkanları, ulusal ve yerel basın mensuplarının katıldığı toplantıyı, 54. Dönem Turizm Bakanı Bahattin Yücel yönetti</a:t>
            </a:r>
          </a:p>
          <a:p>
            <a:pPr algn="just"/>
            <a:r>
              <a:rPr lang="tr-TR" sz="3000" dirty="0"/>
              <a:t> </a:t>
            </a:r>
          </a:p>
          <a:p>
            <a:pPr algn="just"/>
            <a:r>
              <a:rPr lang="tr-TR" sz="3000" dirty="0"/>
              <a:t>“MTO başkanı Mehmet Baysal'ın sevginin tüm sorunları çözebileceğine inandığını belirttiği konuşmasında: “Marmaris i çok seviyorum ama karşıdan izlerken üzülüyorum. Bu kadar basit sorunları çözemememiz bizim ayıbımız. Gelin birlik olalım Marmaris yaşayanlarına heyecanlarını geri verelim '' diyerek konuşmasını tamamladı.”</a:t>
            </a:r>
          </a:p>
          <a:p>
            <a:pPr algn="ctr"/>
            <a:endParaRPr lang="tr-TR" sz="28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69155539"/>
      </p:ext>
    </p:extLst>
  </p:cSld>
  <p:clrMapOvr>
    <a:masterClrMapping/>
  </p:clrMapOvr>
  <p:transition spd="slow" advClick="0" advTm="15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88639"/>
            <a:ext cx="8352208" cy="1368153"/>
          </a:xfrm>
        </p:spPr>
        <p:txBody>
          <a:bodyPr>
            <a:normAutofit fontScale="70000" lnSpcReduction="20000"/>
          </a:bodyPr>
          <a:lstStyle/>
          <a:p>
            <a:pPr algn="ctr"/>
            <a:r>
              <a:rPr lang="tr-TR" sz="4000" b="1" u="sng" dirty="0" smtClean="0"/>
              <a:t>“</a:t>
            </a:r>
            <a:r>
              <a:rPr lang="tr-TR" sz="4000" b="1" u="sng" dirty="0"/>
              <a:t>MARMARİS’İN DÜNÜ, BUGÜNÜ VE GELECEĞİ”  </a:t>
            </a:r>
            <a:r>
              <a:rPr lang="tr-TR" sz="4600" b="1" dirty="0"/>
              <a:t> </a:t>
            </a:r>
            <a:endParaRPr lang="tr-TR" sz="4600" b="1" dirty="0" smtClean="0"/>
          </a:p>
          <a:p>
            <a:pPr algn="ctr"/>
            <a:endParaRPr lang="tr-TR" sz="3600" b="1" dirty="0" smtClean="0"/>
          </a:p>
          <a:p>
            <a:pPr algn="ctr"/>
            <a:r>
              <a:rPr lang="tr-TR" sz="3600" b="1" dirty="0" smtClean="0"/>
              <a:t>ÇALIŞTAY</a:t>
            </a:r>
            <a:endParaRPr lang="tr-TR" sz="28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194" name="Picture 2" descr="C:\Users\USER1\Desktop\NİSAN İMECE\2010 ETKİNLİK RES\6 ŞUBAT ÇALIŞT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03" y="1726642"/>
            <a:ext cx="8209036" cy="48022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734390"/>
      </p:ext>
    </p:extLst>
  </p:cSld>
  <p:clrMapOvr>
    <a:masterClrMapping/>
  </p:clrMapOvr>
  <p:transition spd="slow" advClick="0" advTm="15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196752"/>
            <a:ext cx="8352208" cy="4464496"/>
          </a:xfrm>
        </p:spPr>
        <p:txBody>
          <a:bodyPr>
            <a:normAutofit/>
          </a:bodyPr>
          <a:lstStyle/>
          <a:p>
            <a:pPr marL="457200" lvl="0" indent="-457200">
              <a:buFont typeface="Wingdings" pitchFamily="2" charset="2"/>
              <a:buChar char="Ø"/>
            </a:pPr>
            <a:r>
              <a:rPr lang="tr-TR" sz="3200" b="1" dirty="0" smtClean="0"/>
              <a:t>ODAMIZ’DAN ÇOCUKLARA ÖZEL TİYATRO </a:t>
            </a:r>
          </a:p>
          <a:p>
            <a:pPr algn="just"/>
            <a:r>
              <a:rPr lang="tr-TR" sz="3200" dirty="0" smtClean="0"/>
              <a:t>Eskişehir </a:t>
            </a:r>
            <a:r>
              <a:rPr lang="tr-TR" sz="3200" dirty="0"/>
              <a:t>Büyük Şehir Belediye Tiyatrosu odamız ev sahipliğinde Ulusal Egemenlik Haftası kapsamında Marmaris’e gelerek Marmaris ve civar köy okullarından gelen yaklaşık 1000 öğrenciye 3 gün boyunca tiyatro keyfini </a:t>
            </a:r>
            <a:r>
              <a:rPr lang="tr-TR" sz="3200" dirty="0" smtClean="0"/>
              <a:t>yaşattı</a:t>
            </a: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803655852"/>
      </p:ext>
    </p:extLst>
  </p:cSld>
  <p:clrMapOvr>
    <a:masterClrMapping/>
  </p:clrMapOvr>
  <p:transition spd="slow" advClick="0" advTm="15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60648"/>
            <a:ext cx="8352208" cy="2808312"/>
          </a:xfrm>
        </p:spPr>
        <p:txBody>
          <a:bodyPr>
            <a:normAutofit/>
          </a:bodyPr>
          <a:lstStyle/>
          <a:p>
            <a:pPr marL="457200" lvl="0" indent="-457200">
              <a:buFont typeface="Wingdings" pitchFamily="2" charset="2"/>
              <a:buChar char="Ø"/>
            </a:pPr>
            <a:r>
              <a:rPr lang="tr-TR" sz="3200" b="1" dirty="0" smtClean="0"/>
              <a:t>MUHTARLARA “HİZMETTE KALİTE” SEMİNERİ</a:t>
            </a:r>
            <a:r>
              <a:rPr lang="tr-TR" sz="3200" dirty="0" smtClean="0"/>
              <a:t> </a:t>
            </a:r>
          </a:p>
          <a:p>
            <a:r>
              <a:rPr lang="tr-TR" sz="3200" dirty="0" smtClean="0"/>
              <a:t>  </a:t>
            </a:r>
            <a:r>
              <a:rPr lang="tr-TR" sz="3200" dirty="0"/>
              <a:t>Marmaris Ticaret Odası ilçeye bağlı mahalle ve köy muhtarlarına yönelik </a:t>
            </a:r>
            <a:r>
              <a:rPr lang="tr-TR" sz="3200" b="1" dirty="0"/>
              <a:t>“Hizmette Kalite” </a:t>
            </a:r>
            <a:r>
              <a:rPr lang="tr-TR" sz="3200" dirty="0"/>
              <a:t>(Onlar Misafir Bizler Ev sahibi) konu başlıklı seminer düzenledi.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218" name="Picture 2" descr="C:\Users\USER1\Desktop\NİSAN İMECE\2010 ETKİNLİK RES\MUHTARLAR EĞ..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2996952"/>
            <a:ext cx="5543070" cy="36953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113321"/>
      </p:ext>
    </p:extLst>
  </p:cSld>
  <p:clrMapOvr>
    <a:masterClrMapping/>
  </p:clrMapOvr>
  <p:transition spd="slow" advClick="0" advTm="1500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60648"/>
            <a:ext cx="8352208" cy="3312368"/>
          </a:xfrm>
        </p:spPr>
        <p:txBody>
          <a:bodyPr>
            <a:normAutofit/>
          </a:bodyPr>
          <a:lstStyle/>
          <a:p>
            <a:pPr marL="457200" lvl="0" indent="-457200">
              <a:buFont typeface="Wingdings" pitchFamily="2" charset="2"/>
              <a:buChar char="Ø"/>
            </a:pPr>
            <a:r>
              <a:rPr lang="tr-TR" sz="3200" b="1" dirty="0" smtClean="0"/>
              <a:t>YILIN EN’LERİ</a:t>
            </a:r>
            <a:endParaRPr lang="tr-TR" sz="3200" dirty="0" smtClean="0"/>
          </a:p>
          <a:p>
            <a:pPr algn="just"/>
            <a:r>
              <a:rPr lang="tr-TR" dirty="0" smtClean="0"/>
              <a:t>Hamle </a:t>
            </a:r>
            <a:r>
              <a:rPr lang="tr-TR" dirty="0"/>
              <a:t>Gazetesinin düzenlediği Yılın </a:t>
            </a:r>
            <a:r>
              <a:rPr lang="tr-TR" dirty="0" err="1"/>
              <a:t>En’leri</a:t>
            </a:r>
            <a:r>
              <a:rPr lang="tr-TR" dirty="0"/>
              <a:t> ödül töreninde</a:t>
            </a:r>
            <a:r>
              <a:rPr lang="tr-TR" b="1" dirty="0"/>
              <a:t> Marmaris Ticaret Odası “Yılın Meslek Örgütü” Birincilik ödülünü</a:t>
            </a:r>
            <a:r>
              <a:rPr lang="tr-TR" dirty="0"/>
              <a:t> Muğla Valisi Fatih Şahin, TOBB Başkanı </a:t>
            </a:r>
            <a:r>
              <a:rPr lang="tr-TR" dirty="0" err="1"/>
              <a:t>Rifat</a:t>
            </a:r>
            <a:r>
              <a:rPr lang="tr-TR" dirty="0"/>
              <a:t> </a:t>
            </a:r>
            <a:r>
              <a:rPr lang="tr-TR" dirty="0" err="1"/>
              <a:t>Hisarcıklıoğlu</a:t>
            </a:r>
            <a:r>
              <a:rPr lang="tr-TR" dirty="0"/>
              <a:t> ve Hamle Gazetesi Yönetim Kurulu Başkanı Hayati Nizamoğlu tarafından verildi.” </a:t>
            </a:r>
          </a:p>
          <a:p>
            <a:pPr algn="just"/>
            <a:r>
              <a:rPr lang="tr-TR" dirty="0"/>
              <a:t>Marmaris Ticaret Odası yeni yönetimi, göreve geldiği günden itibaren en çok mesleki eğitim düzenleyen meslek örgütü olması ve sorunlar karşısında ortaya koyduğu akılcı çözümler nedeniyle Hamle Gazetesi okuyucuları tarafından ödüle layık görülmüştür</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42" name="Picture 2" descr="C:\Users\USER1\Desktop\NİSAN İMECE\2010 ETKİNLİK RES\HAMLE ÖDÜ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219593"/>
            <a:ext cx="4402460" cy="3323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Dikdörtgen 1"/>
          <p:cNvSpPr/>
          <p:nvPr/>
        </p:nvSpPr>
        <p:spPr>
          <a:xfrm>
            <a:off x="323528" y="4512190"/>
            <a:ext cx="3600400" cy="523220"/>
          </a:xfrm>
          <a:prstGeom prst="rect">
            <a:avLst/>
          </a:prstGeom>
        </p:spPr>
        <p:txBody>
          <a:bodyPr wrap="square">
            <a:spAutoFit/>
          </a:bodyPr>
          <a:lstStyle/>
          <a:p>
            <a:r>
              <a:rPr lang="tr-TR" sz="2800" b="1" dirty="0">
                <a:solidFill>
                  <a:schemeClr val="accent6">
                    <a:lumMod val="75000"/>
                  </a:schemeClr>
                </a:solidFill>
              </a:rPr>
              <a:t>“Yılın Meslek Örgütü” </a:t>
            </a:r>
            <a:endParaRPr lang="tr-TR" sz="2800" dirty="0">
              <a:solidFill>
                <a:schemeClr val="accent6">
                  <a:lumMod val="75000"/>
                </a:schemeClr>
              </a:solidFill>
            </a:endParaRPr>
          </a:p>
        </p:txBody>
      </p:sp>
    </p:spTree>
    <p:extLst>
      <p:ext uri="{BB962C8B-B14F-4D97-AF65-F5344CB8AC3E}">
        <p14:creationId xmlns:p14="http://schemas.microsoft.com/office/powerpoint/2010/main" val="4168625872"/>
      </p:ext>
    </p:extLst>
  </p:cSld>
  <p:clrMapOvr>
    <a:masterClrMapping/>
  </p:clrMapOvr>
  <p:transition spd="slow" advClick="0" advTm="15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88640"/>
            <a:ext cx="8352208" cy="936104"/>
          </a:xfrm>
        </p:spPr>
        <p:txBody>
          <a:bodyPr>
            <a:normAutofit/>
          </a:bodyPr>
          <a:lstStyle/>
          <a:p>
            <a:pPr marL="571500" lvl="0" indent="-571500">
              <a:buFont typeface="Wingdings" pitchFamily="2" charset="2"/>
              <a:buChar char="Ø"/>
            </a:pPr>
            <a:r>
              <a:rPr lang="tr-TR" sz="4000" b="1" dirty="0" smtClean="0"/>
              <a:t>ODAMIZ KOSGEB SİNERJİ ODAĞI</a:t>
            </a:r>
            <a:endParaRPr lang="tr-TR" sz="40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266" name="Picture 2" descr="C:\Users\USER1\Desktop\NİSAN İMECE\2010 ETKİNLİK RES\KOSGEB AÇILŞ.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124744"/>
            <a:ext cx="7679540" cy="5256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060273"/>
      </p:ext>
    </p:extLst>
  </p:cSld>
  <p:clrMapOvr>
    <a:masterClrMapping/>
  </p:clrMapOvr>
  <p:transition spd="slow" advClick="0" advTm="15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098" name="Picture 2" descr="C:\Users\USER1\Desktop\NİSAN İMECE\2009 ETKİNLİK RES\HIDIRELLEZ-KAYNAŞMA YEMEĞ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836712"/>
            <a:ext cx="6947545" cy="5577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p:cNvSpPr>
            <a:spLocks noGrp="1"/>
          </p:cNvSpPr>
          <p:nvPr>
            <p:ph type="body" sz="quarter" idx="11"/>
          </p:nvPr>
        </p:nvSpPr>
        <p:spPr>
          <a:xfrm>
            <a:off x="0" y="27396"/>
            <a:ext cx="8352208" cy="881324"/>
          </a:xfrm>
        </p:spPr>
        <p:txBody>
          <a:bodyPr>
            <a:normAutofit/>
          </a:bodyPr>
          <a:lstStyle/>
          <a:p>
            <a:pPr marL="457200" lvl="0" indent="-457200" algn="ctr">
              <a:buFont typeface="Wingdings" pitchFamily="2" charset="2"/>
              <a:buChar char="Ø"/>
            </a:pPr>
            <a:r>
              <a:rPr lang="tr-TR" sz="3500" b="1" dirty="0" smtClean="0"/>
              <a:t>HIDIRELLEZ YEMEĞİNDE BULUŞTULAR…</a:t>
            </a:r>
            <a:endParaRPr lang="tr-TR" sz="3500" dirty="0" smtClean="0"/>
          </a:p>
        </p:txBody>
      </p:sp>
    </p:spTree>
    <p:extLst>
      <p:ext uri="{BB962C8B-B14F-4D97-AF65-F5344CB8AC3E}">
        <p14:creationId xmlns:p14="http://schemas.microsoft.com/office/powerpoint/2010/main" val="3890396270"/>
      </p:ext>
    </p:extLst>
  </p:cSld>
  <p:clrMapOvr>
    <a:masterClrMapping/>
  </p:clrMapOvr>
  <p:transition spd="slow" advClick="0" advTm="15000">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88639"/>
            <a:ext cx="8352208" cy="6354811"/>
          </a:xfrm>
        </p:spPr>
        <p:txBody>
          <a:bodyPr>
            <a:normAutofit fontScale="70000" lnSpcReduction="20000"/>
          </a:bodyPr>
          <a:lstStyle/>
          <a:p>
            <a:pPr lvl="0" algn="ctr"/>
            <a:r>
              <a:rPr lang="tr-TR" sz="3200" b="1" dirty="0" smtClean="0"/>
              <a:t>ODAMIZ KOSGEB SİNERJİ ODAĞI</a:t>
            </a:r>
            <a:endParaRPr lang="tr-TR" sz="3200" dirty="0" smtClean="0"/>
          </a:p>
          <a:p>
            <a:r>
              <a:rPr lang="tr-TR" sz="3200" b="1" dirty="0"/>
              <a:t> </a:t>
            </a:r>
            <a:endParaRPr lang="tr-TR" sz="3200" dirty="0"/>
          </a:p>
          <a:p>
            <a:pPr algn="just"/>
            <a:r>
              <a:rPr lang="tr-TR" sz="3200" dirty="0"/>
              <a:t>        </a:t>
            </a:r>
            <a:r>
              <a:rPr lang="tr-TR" sz="3400" dirty="0"/>
              <a:t>Marmaris Ticaret Odası ile KOSGEB işbirliği kapsamında kurulan Sinerji </a:t>
            </a:r>
            <a:r>
              <a:rPr lang="tr-TR" sz="3400" dirty="0" err="1"/>
              <a:t>Odağı’nın</a:t>
            </a:r>
            <a:r>
              <a:rPr lang="tr-TR" sz="3400" dirty="0"/>
              <a:t> açılışı MTO Hizmet Binası’nda gerçekleştirildi. Açılış törenine Sanayi ve Ticaret Bakanlığı Müsteşarı Sayın Ali Boğa, Muğla Vali yardımcısı </a:t>
            </a:r>
            <a:r>
              <a:rPr lang="tr-TR" sz="3400" dirty="0" err="1"/>
              <a:t>Mesam</a:t>
            </a:r>
            <a:r>
              <a:rPr lang="tr-TR" sz="3400" dirty="0"/>
              <a:t> Yayman, KOSGEB İdaresi Başkanı Mustafa Kaplan ve Başkan Yardımcısı Hüseyin Tüysüz, Aydın KOSGEB Müdürü Turgut Özen,  Kurum ve kuruluşların yetkilileri, bazı siyasi partilerin, sivil toplum örgütlerinin temsilcileri, Muğla ili oda başkanları ve MTO Meslek Komitesi ve Meclis Üyeleri MTO Kadın ve Genç Girişimciler katıldı. </a:t>
            </a:r>
          </a:p>
          <a:p>
            <a:pPr algn="just"/>
            <a:r>
              <a:rPr lang="tr-TR" sz="3400" dirty="0"/>
              <a:t>Yapılan çalışmalarımızın ve taleplerimizin sonucunda İlgili bakanlıklarla imzalanan protokolle Marmaris’e yeni bir hizmet noktası kazandırılmıştır. Odamız bünyesinde açılan Marmaris KOSGEB Temsilciliği üyelerimize, aynı zamanda Marmaris’te bulunan tüm işletmelere başvurularda bulunmaları, belgeleri hazırlamaları ve projeler konusunda hizmet vermektedir. KOSGEB temsilciliğimiz tarafından bütün destek ve hizmetlerin işletmelere duyurulması, tanıtılması ve firmaların başvurabilmeleri için danışmanlık hizmetini yapmaktadır</a:t>
            </a:r>
            <a:r>
              <a:rPr lang="tr-TR" sz="3400" b="1" dirty="0"/>
              <a:t>. </a:t>
            </a:r>
            <a:endParaRPr lang="tr-TR" sz="34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073942370"/>
      </p:ext>
    </p:extLst>
  </p:cSld>
  <p:clrMapOvr>
    <a:masterClrMapping/>
  </p:clrMapOvr>
  <p:transition spd="slow" advClick="0" advTm="1500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88639"/>
            <a:ext cx="8352208" cy="6354811"/>
          </a:xfrm>
        </p:spPr>
        <p:txBody>
          <a:bodyPr>
            <a:normAutofit/>
          </a:bodyPr>
          <a:lstStyle/>
          <a:p>
            <a:pPr lvl="0" algn="ctr"/>
            <a:r>
              <a:rPr lang="tr-TR" sz="3200" b="1" dirty="0" smtClean="0"/>
              <a:t>ODAMIZ KOSGEB SİNERJİ ODAĞI</a:t>
            </a:r>
            <a:endParaRPr lang="tr-TR" sz="3200" dirty="0" smtClean="0"/>
          </a:p>
          <a:p>
            <a:r>
              <a:rPr lang="tr-TR" sz="3200" b="1" dirty="0"/>
              <a:t> </a:t>
            </a:r>
            <a:endParaRPr lang="tr-TR" sz="3200" dirty="0"/>
          </a:p>
          <a:p>
            <a:pPr algn="just"/>
            <a:r>
              <a:rPr lang="tr-TR" sz="2400" dirty="0"/>
              <a:t>        </a:t>
            </a:r>
            <a:r>
              <a:rPr lang="tr-TR" sz="2800" b="1" i="1" dirty="0"/>
              <a:t>Marmaris KOSGEB Temsilciliği olarak Marmaris firmalarına </a:t>
            </a:r>
            <a:r>
              <a:rPr lang="tr-TR" sz="2800" b="1" i="1" dirty="0" smtClean="0"/>
              <a:t>dolayısıyla Marmaris’e …</a:t>
            </a:r>
          </a:p>
          <a:p>
            <a:pPr algn="just"/>
            <a:r>
              <a:rPr lang="tr-TR" sz="2800" b="1" i="1" dirty="0"/>
              <a:t> </a:t>
            </a:r>
            <a:endParaRPr lang="tr-TR" sz="2800" b="1" i="1" dirty="0" smtClean="0"/>
          </a:p>
          <a:p>
            <a:pPr marL="457200" indent="-457200" algn="just">
              <a:buFont typeface="Arial" pitchFamily="34" charset="0"/>
              <a:buChar char="•"/>
            </a:pPr>
            <a:r>
              <a:rPr lang="tr-TR" sz="2800" b="1" i="1" dirty="0"/>
              <a:t> </a:t>
            </a:r>
            <a:r>
              <a:rPr lang="tr-TR" sz="2800" b="1" i="1" dirty="0" smtClean="0"/>
              <a:t>Geri ödemesiz 1.350.000TL Hibe desteği,</a:t>
            </a:r>
          </a:p>
          <a:p>
            <a:pPr marL="457200" indent="-457200" algn="just">
              <a:buFont typeface="Arial" pitchFamily="34" charset="0"/>
              <a:buChar char="•"/>
            </a:pPr>
            <a:r>
              <a:rPr lang="tr-TR" sz="2800" b="1" i="1" dirty="0" smtClean="0"/>
              <a:t> </a:t>
            </a:r>
            <a:r>
              <a:rPr lang="tr-TR" sz="2800" b="1" i="1" dirty="0"/>
              <a:t>G</a:t>
            </a:r>
            <a:r>
              <a:rPr lang="tr-TR" sz="2800" b="1" i="1" dirty="0" smtClean="0"/>
              <a:t>eri </a:t>
            </a:r>
            <a:r>
              <a:rPr lang="tr-TR" sz="2800" b="1" i="1" dirty="0"/>
              <a:t>ödemeli 2.000.000Tl Kredi desteği, </a:t>
            </a:r>
            <a:endParaRPr lang="tr-TR" sz="2800" b="1" i="1" dirty="0" smtClean="0"/>
          </a:p>
          <a:p>
            <a:pPr marL="457200" indent="-457200" algn="just">
              <a:buFont typeface="Arial" pitchFamily="34" charset="0"/>
              <a:buChar char="•"/>
            </a:pPr>
            <a:r>
              <a:rPr lang="tr-TR" sz="2800" b="1" i="1" dirty="0" smtClean="0"/>
              <a:t> Toplamda </a:t>
            </a:r>
            <a:r>
              <a:rPr lang="tr-TR" sz="2800" b="1" i="1" dirty="0"/>
              <a:t>3.350.000TL. kaynak kazandırılmıştır.</a:t>
            </a:r>
            <a:endParaRPr lang="tr-TR" sz="28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482773367"/>
      </p:ext>
    </p:extLst>
  </p:cSld>
  <p:clrMapOvr>
    <a:masterClrMapping/>
  </p:clrMapOvr>
  <p:transition spd="slow" advClick="0" advTm="15000">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88639"/>
            <a:ext cx="8352208" cy="6354811"/>
          </a:xfrm>
        </p:spPr>
        <p:txBody>
          <a:bodyPr>
            <a:normAutofit/>
          </a:bodyPr>
          <a:lstStyle/>
          <a:p>
            <a:pPr marL="457200" lvl="0" indent="-457200">
              <a:buFont typeface="Wingdings" pitchFamily="2" charset="2"/>
              <a:buChar char="Ø"/>
            </a:pPr>
            <a:r>
              <a:rPr lang="tr-TR" sz="3200" b="1" dirty="0"/>
              <a:t>TS EN ISO 9001 KALİTE YÖNETİM SİSTEMİ DOKÜMANTASYON EĞİTİMİ </a:t>
            </a:r>
            <a:r>
              <a:rPr lang="tr-TR" sz="3200" b="1" dirty="0" smtClean="0"/>
              <a:t>VERİLDİ…</a:t>
            </a:r>
          </a:p>
          <a:p>
            <a:pPr lvl="0"/>
            <a:endParaRPr lang="tr-TR" sz="3200" dirty="0"/>
          </a:p>
          <a:p>
            <a:pPr algn="just"/>
            <a:r>
              <a:rPr lang="tr-TR" sz="3200" dirty="0"/>
              <a:t>Odamız personelinin TS EN ISO 9001Kalite yönetim sistemi temel eğitimleri TSE kurumu yetkililerince sağlanarak hizmet kalitesinin belgelenmesi çalışmaları odamızca başlatılmış olup; hizmet kalitemizi daha ileriye götürmeyi kendimize şiar edinmiştir.</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51765394"/>
      </p:ext>
    </p:extLst>
  </p:cSld>
  <p:clrMapOvr>
    <a:masterClrMapping/>
  </p:clrMapOvr>
  <p:transition spd="slow" advClick="0" advTm="15000">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88639"/>
            <a:ext cx="8352208" cy="6480721"/>
          </a:xfrm>
        </p:spPr>
        <p:txBody>
          <a:bodyPr>
            <a:normAutofit fontScale="55000" lnSpcReduction="20000"/>
          </a:bodyPr>
          <a:lstStyle/>
          <a:p>
            <a:pPr lvl="0" algn="ctr"/>
            <a:r>
              <a:rPr lang="tr-TR" sz="4400" b="1" u="sng" dirty="0"/>
              <a:t>BOZBURUN </a:t>
            </a:r>
            <a:r>
              <a:rPr lang="tr-TR" sz="4400" b="1" u="sng" dirty="0" smtClean="0"/>
              <a:t>KÜMELENME </a:t>
            </a:r>
            <a:r>
              <a:rPr lang="tr-TR" sz="4400" b="1" u="sng" dirty="0"/>
              <a:t>ÇALIŞMALARI</a:t>
            </a:r>
            <a:endParaRPr lang="tr-TR" sz="4400" b="1" dirty="0"/>
          </a:p>
          <a:p>
            <a:pPr algn="just"/>
            <a:r>
              <a:rPr lang="tr-TR" sz="3800" dirty="0" err="1"/>
              <a:t>Bozburun</a:t>
            </a:r>
            <a:r>
              <a:rPr lang="tr-TR" sz="3800" dirty="0"/>
              <a:t> geçmişi eskiye dayanan yat ve tekne imalatı dünyaca bilinmektedir.  Bu bölgede Yat ve Tekne İmalatı yanında buna bağlı bir sürüde alt sektör yine burada imkânları dâhilinde hizmet vermeye çalışmaktadırlar.  Ancak bölgede organize olamamış bu işletmeler her geçen sene yavaş yavaş bitme noktasına gelmiştir. Bu işletmelerin organize olmaları için </a:t>
            </a:r>
            <a:r>
              <a:rPr lang="tr-TR" sz="3800" dirty="0" err="1"/>
              <a:t>Bozburun</a:t>
            </a:r>
            <a:r>
              <a:rPr lang="tr-TR" sz="3800" dirty="0"/>
              <a:t> da bulunan mevcut Kooperatif yetkilileri ve Belediye Başkanımız ile yaptığımız görüşmeler neticesinde Tavşanlı Bük Mevkii olarak bilinen yer tespiti yapılmıştır. Sanayi ve Ticaret Bakanlığı Müsteşarımız Ali Boğa tarafından görevlendirilen Küçük Sanatlar ve Sanayi Bölgeleri ve Siteleri Genel Müdürlüğünden gelen yetkili kişiler bu bölgeyi gidip incelemişler ve olumlu görüşlerini bize bildirmişlerdir. Şu anda bölgenin mevcut tapu durumu netlik kazanmamıştır. Bakanlıkça bu tip yatırımlarda kullanılana bilecek çok elverişli krediler bulunmaktadır. Bu krediden mevcut kooperatif ve Belediye Başkanımızı da bilgilendirdik.  Bu kredinin ilk iki yılı ödemesiz yıllık %3 faizli olup geri ödemesi 13 yıldır. Burada atılması gereken ilk adım Küçük Sanayi Sitesi Yapı Kooperatifi adı altında Kooperatifin kurulması gerekmektedir. Ayrıca Bunun yanında kooperatifin kredilendirebilmesi için Tavşanlı Bük Mevkii yerinin tapu sorunun muhakkak çözülmesi gerekmektedir. Buradaki Mevcut kooperatif “Küçük Sanayi Sitelerinin Kredilendirilmesine ilişkin yönetmelik” hükümleri gereği olarak bakanlığa başvurarak gerekli çalışmalar başlatılacaktır. Burada her kurum ve kuruluş yapabileceği her katkıyı sağlamalıdır. </a:t>
            </a:r>
            <a:r>
              <a:rPr lang="tr-TR" sz="3800" dirty="0" err="1"/>
              <a:t>Bozburun</a:t>
            </a:r>
            <a:r>
              <a:rPr lang="tr-TR" sz="3800" dirty="0"/>
              <a:t> markası yaşatılmalıdır. </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787109938"/>
      </p:ext>
    </p:extLst>
  </p:cSld>
  <p:clrMapOvr>
    <a:masterClrMapping/>
  </p:clrMapOvr>
  <p:transition spd="slow" advClick="0" advTm="15000">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412776"/>
            <a:ext cx="8352208" cy="4176464"/>
          </a:xfrm>
        </p:spPr>
        <p:txBody>
          <a:bodyPr>
            <a:normAutofit lnSpcReduction="10000"/>
          </a:bodyPr>
          <a:lstStyle/>
          <a:p>
            <a:pPr marL="457200" indent="-457200" algn="just">
              <a:buFont typeface="Wingdings" pitchFamily="2" charset="2"/>
              <a:buChar char="Ø"/>
            </a:pPr>
            <a:r>
              <a:rPr lang="tr-TR" sz="3200" b="1" dirty="0" smtClean="0"/>
              <a:t>MTO</a:t>
            </a:r>
            <a:r>
              <a:rPr lang="tr-TR" sz="3200" b="1" dirty="0"/>
              <a:t>, Marmaris Belediyesi ile işbirliği ve dayanışma içinde, kardeş şehir </a:t>
            </a:r>
            <a:r>
              <a:rPr lang="tr-TR" sz="3200" b="1" dirty="0" err="1"/>
              <a:t>Fürth</a:t>
            </a:r>
            <a:r>
              <a:rPr lang="tr-TR" sz="3200" b="1" dirty="0"/>
              <a:t> ile karşılıklı kültür evi kurma çalışmaları için görüşmeler yapmıştır.  </a:t>
            </a:r>
            <a:endParaRPr lang="tr-TR" sz="3200" b="1" dirty="0" smtClean="0"/>
          </a:p>
          <a:p>
            <a:pPr marL="457200" indent="-457200" algn="just">
              <a:buFont typeface="Wingdings" pitchFamily="2" charset="2"/>
              <a:buChar char="Ø"/>
            </a:pPr>
            <a:endParaRPr lang="tr-TR" sz="3200" b="1" dirty="0"/>
          </a:p>
          <a:p>
            <a:pPr marL="457200" indent="-457200" algn="just">
              <a:buFont typeface="Wingdings" pitchFamily="2" charset="2"/>
              <a:buChar char="Ø"/>
            </a:pPr>
            <a:r>
              <a:rPr lang="tr-TR" sz="3200" b="1" dirty="0" err="1" smtClean="0"/>
              <a:t>Fürth</a:t>
            </a:r>
            <a:r>
              <a:rPr lang="tr-TR" sz="3200" b="1" dirty="0" smtClean="0"/>
              <a:t> </a:t>
            </a:r>
            <a:r>
              <a:rPr lang="tr-TR" sz="3200" b="1" dirty="0"/>
              <a:t>şehrinde ve Marmaris’te kurulacak bir kültür evi ile turizmi 12 ay canlı tutmak amaçlanmaktadır.</a:t>
            </a:r>
          </a:p>
          <a:p>
            <a:pPr lvl="0"/>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93679691"/>
      </p:ext>
    </p:extLst>
  </p:cSld>
  <p:clrMapOvr>
    <a:masterClrMapping/>
  </p:clrMapOvr>
  <p:transition spd="slow" advClick="0" advTm="15000">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412776"/>
            <a:ext cx="8352208" cy="4176464"/>
          </a:xfrm>
        </p:spPr>
        <p:txBody>
          <a:bodyPr>
            <a:normAutofit lnSpcReduction="10000"/>
          </a:bodyPr>
          <a:lstStyle/>
          <a:p>
            <a:pPr marL="457200" lvl="0" indent="-457200">
              <a:buFont typeface="Wingdings" pitchFamily="2" charset="2"/>
              <a:buChar char="Ø"/>
            </a:pPr>
            <a:r>
              <a:rPr lang="tr-TR" sz="3200" b="1" dirty="0" smtClean="0"/>
              <a:t>Marmaris </a:t>
            </a:r>
            <a:r>
              <a:rPr lang="tr-TR" sz="3200" b="1" dirty="0"/>
              <a:t>Çam Balı</a:t>
            </a:r>
            <a:endParaRPr lang="tr-TR" sz="3200" dirty="0"/>
          </a:p>
          <a:p>
            <a:r>
              <a:rPr lang="tr-TR" sz="3200" dirty="0"/>
              <a:t>Marmaris Çam Balını markalaştırmak adına gerekli araştırmalar ve çalışmalar başlatılmıştır. Amacımız; Marmaris’e has bir ürün ve marka olabilecek çam balının en çok üretildiği köy olan Osmaniye’de bir ‘Arıcılık ve Balcılık’ müzesi kurmak ve satış </a:t>
            </a:r>
            <a:r>
              <a:rPr lang="tr-TR" sz="3200" dirty="0" err="1"/>
              <a:t>standlarıyla</a:t>
            </a:r>
            <a:r>
              <a:rPr lang="tr-TR" sz="3200" dirty="0"/>
              <a:t>, eğitim atölyeleriyle, kafeleriyle bir merkez oluşturmaktı </a:t>
            </a:r>
          </a:p>
          <a:p>
            <a:pPr marL="457200" indent="-457200" algn="just">
              <a:buFont typeface="Wingdings" pitchFamily="2" charset="2"/>
              <a:buChar char="Ø"/>
            </a:pP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4224119139"/>
      </p:ext>
    </p:extLst>
  </p:cSld>
  <p:clrMapOvr>
    <a:masterClrMapping/>
  </p:clrMapOvr>
  <p:transition spd="slow" advClick="0" advTm="15000">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5904656"/>
          </a:xfrm>
        </p:spPr>
        <p:txBody>
          <a:bodyPr>
            <a:normAutofit fontScale="77500" lnSpcReduction="20000"/>
          </a:bodyPr>
          <a:lstStyle/>
          <a:p>
            <a:pPr marL="457200" lvl="0" indent="-457200">
              <a:buFont typeface="Wingdings" pitchFamily="2" charset="2"/>
              <a:buChar char="Ø"/>
            </a:pPr>
            <a:r>
              <a:rPr lang="tr-TR" sz="3200" b="1" dirty="0" smtClean="0"/>
              <a:t>AMOS ANTİK KENTİNİN </a:t>
            </a:r>
          </a:p>
          <a:p>
            <a:pPr lvl="0"/>
            <a:r>
              <a:rPr lang="tr-TR" sz="3200" b="1" dirty="0"/>
              <a:t> </a:t>
            </a:r>
            <a:r>
              <a:rPr lang="tr-TR" sz="3200" b="1" dirty="0" smtClean="0"/>
              <a:t>     ÇEVRE DÜZENLEMESİ VE  TEMİZLİK ÇALIŞMASI;</a:t>
            </a:r>
          </a:p>
          <a:p>
            <a:pPr lvl="0"/>
            <a:endParaRPr lang="tr-TR" sz="3200" dirty="0" smtClean="0"/>
          </a:p>
          <a:p>
            <a:pPr algn="just"/>
            <a:r>
              <a:rPr lang="tr-TR" sz="3200" dirty="0" smtClean="0"/>
              <a:t>MTO</a:t>
            </a:r>
            <a:r>
              <a:rPr lang="tr-TR" sz="3200" dirty="0"/>
              <a:t>, yeni yönetiminin göreve geldiği günden beri gündemine aldığı MTO Marmaris 2010’un Neresinde konulu çalışmaları sonucunda </a:t>
            </a:r>
            <a:r>
              <a:rPr lang="tr-TR" sz="3200" dirty="0" err="1"/>
              <a:t>Amos</a:t>
            </a:r>
            <a:r>
              <a:rPr lang="tr-TR" sz="3200" dirty="0"/>
              <a:t> Antik Kenti’nin çevre düzenlemesi ve temizliğinin yapılması amacıyla Marmaris Kaymakamlığı Müze Müdürlüğü, Turunç Belediyesi, MARTAB ve Muğla Üniversitesi Arkeoloji Bölümü ile ortak bir çalışma için ilk adımı atmıştır. 2009 Şubat ayından beri yürütülen çalışmalar Ocak 2010’da ilk meyvesini vermiş ve 06.01.2010 tarihinde Antik </a:t>
            </a:r>
            <a:r>
              <a:rPr lang="tr-TR" sz="3200" dirty="0" err="1"/>
              <a:t>Amos</a:t>
            </a:r>
            <a:r>
              <a:rPr lang="tr-TR" sz="3200" dirty="0"/>
              <a:t> Kenti’nde ortakların ve basın mensuplarının katılımıyla </a:t>
            </a:r>
            <a:r>
              <a:rPr lang="tr-TR" sz="3200" dirty="0" err="1"/>
              <a:t>etüd</a:t>
            </a:r>
            <a:r>
              <a:rPr lang="tr-TR" sz="3200" dirty="0"/>
              <a:t> çalışması gerçekleştirilmiştir. Ardından</a:t>
            </a:r>
            <a:r>
              <a:rPr lang="tr-TR" sz="3200" b="1" dirty="0"/>
              <a:t> </a:t>
            </a:r>
            <a:r>
              <a:rPr lang="tr-TR" sz="3200" dirty="0" err="1"/>
              <a:t>Amos</a:t>
            </a:r>
            <a:r>
              <a:rPr lang="tr-TR" sz="3200" dirty="0"/>
              <a:t> Antik Kentinin temizlik çalışması ve yol güzergâhlarının belirlenmesi çalışması başlamış ve yine aynı yıl </a:t>
            </a:r>
            <a:r>
              <a:rPr lang="tr-TR" sz="3200" dirty="0" err="1"/>
              <a:t>içersinde</a:t>
            </a:r>
            <a:r>
              <a:rPr lang="tr-TR" sz="3200" dirty="0"/>
              <a:t> bitirilmiştir.</a:t>
            </a:r>
          </a:p>
          <a:p>
            <a:r>
              <a:rPr lang="tr-TR" sz="3200" dirty="0"/>
              <a:t> </a:t>
            </a:r>
          </a:p>
          <a:p>
            <a:pPr marL="457200" indent="-457200" algn="just">
              <a:buFont typeface="Wingdings" pitchFamily="2" charset="2"/>
              <a:buChar char="Ø"/>
            </a:pP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61960562"/>
      </p:ext>
    </p:extLst>
  </p:cSld>
  <p:clrMapOvr>
    <a:masterClrMapping/>
  </p:clrMapOvr>
  <p:transition spd="slow" advClick="0" advTm="15000">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0"/>
            <a:ext cx="8352208" cy="2996952"/>
          </a:xfrm>
        </p:spPr>
        <p:txBody>
          <a:bodyPr>
            <a:normAutofit/>
          </a:bodyPr>
          <a:lstStyle/>
          <a:p>
            <a:pPr algn="ctr"/>
            <a:r>
              <a:rPr lang="tr-TR" sz="3200" b="1" u="sng" dirty="0" smtClean="0"/>
              <a:t>2011</a:t>
            </a:r>
            <a:endParaRPr lang="tr-TR" sz="3200" dirty="0"/>
          </a:p>
          <a:p>
            <a:pPr marL="457200" lvl="0" indent="-457200">
              <a:buFont typeface="Wingdings" pitchFamily="2" charset="2"/>
              <a:buChar char="Ø"/>
            </a:pPr>
            <a:r>
              <a:rPr lang="tr-TR" sz="2800" dirty="0"/>
              <a:t>“</a:t>
            </a:r>
            <a:r>
              <a:rPr lang="tr-TR" sz="2800" b="1" dirty="0"/>
              <a:t>MARKALAŞMADA FARKINDALIK GEZİSİ ŞİRİNCE</a:t>
            </a:r>
            <a:r>
              <a:rPr lang="tr-TR" sz="2800" dirty="0" smtClean="0"/>
              <a:t>”</a:t>
            </a:r>
          </a:p>
          <a:p>
            <a:pPr lvl="0" algn="just"/>
            <a:r>
              <a:rPr lang="tr-TR" sz="3200" dirty="0" smtClean="0"/>
              <a:t> </a:t>
            </a:r>
            <a:r>
              <a:rPr lang="tr-TR" sz="2400" dirty="0"/>
              <a:t>13 Ocak 2011 Perşembe günü Marmaris Ticaret Odasının organizasyonu ile Osmaniye Muhtarı ve Osmaniye’nin arıcılıkla uğraşan köylülerine “Markalaşmada Farkındalık” başlığını örneklendirmek adına Şirince köyüne bir gezi düzenlendi.</a:t>
            </a:r>
          </a:p>
          <a:p>
            <a:pPr marL="457200" indent="-457200" algn="just">
              <a:buFont typeface="Wingdings" pitchFamily="2" charset="2"/>
              <a:buChar char="Ø"/>
            </a:pP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290" name="Picture 2" descr="C:\Users\USER1\Desktop\NİSAN İMECE\2011 ETKİNLİK RES\ŞİRİNCE GEZ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2988524"/>
            <a:ext cx="6480720" cy="35486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960562"/>
      </p:ext>
    </p:extLst>
  </p:cSld>
  <p:clrMapOvr>
    <a:masterClrMapping/>
  </p:clrMapOvr>
  <p:transition spd="slow" advClick="0" advTm="15000">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412776"/>
            <a:ext cx="8352208" cy="4176464"/>
          </a:xfrm>
        </p:spPr>
        <p:txBody>
          <a:bodyPr>
            <a:normAutofit/>
          </a:bodyPr>
          <a:lstStyle/>
          <a:p>
            <a:pPr marL="457200" indent="-457200" algn="just">
              <a:buFont typeface="Wingdings" pitchFamily="2" charset="2"/>
              <a:buChar char="Ø"/>
            </a:pPr>
            <a:r>
              <a:rPr lang="tr-TR" sz="3200" dirty="0"/>
              <a:t> </a:t>
            </a:r>
            <a:r>
              <a:rPr lang="tr-TR" sz="2800" b="1" dirty="0" smtClean="0"/>
              <a:t>İÇMELER ILICA TURİZMİ </a:t>
            </a:r>
          </a:p>
          <a:p>
            <a:pPr algn="just"/>
            <a:r>
              <a:rPr lang="tr-TR" sz="2800" b="1" dirty="0" smtClean="0"/>
              <a:t>ÇALIŞMALARI BİLİMSEL DÜZEYDE DEVAM ETTİ.</a:t>
            </a:r>
            <a:r>
              <a:rPr lang="tr-TR" sz="2800" dirty="0" smtClean="0"/>
              <a:t> </a:t>
            </a:r>
          </a:p>
          <a:p>
            <a:pPr algn="just"/>
            <a:r>
              <a:rPr lang="tr-TR" sz="3200" dirty="0" smtClean="0"/>
              <a:t>Marmaris </a:t>
            </a:r>
            <a:r>
              <a:rPr lang="tr-TR" sz="3200" dirty="0"/>
              <a:t>Ticaret Odası daha emin adımlarla hizmet etme anlayışıyla çalışmalarına bilimsellik katabilmek için üniversiteler ile birlikte hareket etmektedir</a:t>
            </a:r>
            <a:r>
              <a:rPr lang="tr-TR" sz="3200" dirty="0" smtClean="0"/>
              <a:t>.</a:t>
            </a: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61960562"/>
      </p:ext>
    </p:extLst>
  </p:cSld>
  <p:clrMapOvr>
    <a:masterClrMapping/>
  </p:clrMapOvr>
  <p:transition spd="slow" advClick="0" advTm="15000">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476672"/>
            <a:ext cx="8352208" cy="2952328"/>
          </a:xfrm>
        </p:spPr>
        <p:txBody>
          <a:bodyPr>
            <a:normAutofit/>
          </a:bodyPr>
          <a:lstStyle/>
          <a:p>
            <a:pPr marL="514350" lvl="0" indent="-514350">
              <a:buFont typeface="Wingdings" pitchFamily="2" charset="2"/>
              <a:buChar char="Ø"/>
            </a:pPr>
            <a:r>
              <a:rPr lang="tr-TR" sz="2400" b="1" dirty="0"/>
              <a:t>ODA VE BORSA BAŞKANLARI UKRAYNA’DA BULUŞTU</a:t>
            </a:r>
            <a:endParaRPr lang="tr-TR" sz="2400" dirty="0"/>
          </a:p>
          <a:p>
            <a:r>
              <a:rPr lang="tr-TR" sz="2800" dirty="0"/>
              <a:t>TOBB Başkanı M. </a:t>
            </a:r>
            <a:r>
              <a:rPr lang="tr-TR" sz="2800" dirty="0" err="1"/>
              <a:t>Rifat</a:t>
            </a:r>
            <a:r>
              <a:rPr lang="tr-TR" sz="2800" dirty="0"/>
              <a:t> </a:t>
            </a:r>
            <a:r>
              <a:rPr lang="tr-TR" sz="2800" dirty="0" err="1"/>
              <a:t>Hisarcıklıoğlu</a:t>
            </a:r>
            <a:r>
              <a:rPr lang="tr-TR" sz="2800" dirty="0"/>
              <a:t> ile 360 oda ve borsa başkanının katılımıyla Ukrayna'nın başkenti Kiev'de </a:t>
            </a:r>
            <a:r>
              <a:rPr lang="tr-TR" sz="2800" dirty="0" err="1"/>
              <a:t>Intercontinental</a:t>
            </a:r>
            <a:r>
              <a:rPr lang="tr-TR" sz="2800" dirty="0"/>
              <a:t> Oteli'nde toplantı düzenledi. Toplantıya Marmaris Ticaret Odasını temsilen Yönetim Kurulu Başkanımız Mehmet Baysal katıldı.</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314" name="Picture 2" descr="C:\Users\USER1\Desktop\NİSAN İMECE\2011 ETKİNLİK RES\TOB_83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3249885"/>
            <a:ext cx="6486525" cy="3419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960562"/>
      </p:ext>
    </p:extLst>
  </p:cSld>
  <p:clrMapOvr>
    <a:masterClrMapping/>
  </p:clrMapOvr>
  <p:transition spd="slow" advClick="0" advTm="15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28599"/>
            <a:ext cx="8352208" cy="6314852"/>
          </a:xfrm>
        </p:spPr>
        <p:txBody>
          <a:bodyPr>
            <a:normAutofit fontScale="92500"/>
          </a:bodyPr>
          <a:lstStyle/>
          <a:p>
            <a:pPr marL="457200" lvl="0" indent="-457200" algn="ctr">
              <a:buFont typeface="Wingdings" pitchFamily="2" charset="2"/>
              <a:buChar char="Ø"/>
            </a:pPr>
            <a:r>
              <a:rPr lang="tr-TR" sz="3500" b="1" dirty="0" smtClean="0"/>
              <a:t>HIDIRELLEZ YEMEĞİNDE BULUŞTULAR…</a:t>
            </a:r>
            <a:endParaRPr lang="tr-TR" sz="3500" dirty="0" smtClean="0"/>
          </a:p>
          <a:p>
            <a:pPr algn="just"/>
            <a:r>
              <a:rPr lang="tr-TR" sz="3000" dirty="0" smtClean="0"/>
              <a:t>Marmaris </a:t>
            </a:r>
            <a:r>
              <a:rPr lang="tr-TR" sz="3000" dirty="0"/>
              <a:t>Ticaret Odası (MTO) ve Güney Ege Turistik Otelciler ve İşletmeciler Birliği (GETOB), 6 Mayıs Hıdırellez yemeği düzenlediler. Baharın karşılandığı günde yapılan yemekte katılımcılar, sezon öncesi kaynaşma sağlayarak, birlik beraberlik mesajı verdiler. Yemekte konuşma yapan </a:t>
            </a:r>
            <a:r>
              <a:rPr lang="tr-TR" sz="3000" b="1" dirty="0"/>
              <a:t>Marmaris Ticaret Odası Başkanı Mehmet Baysal, ” Hıdrellez baharın başlangıcı bereket ve bolluğa adım atış günüdür. Dünyada ekonomik daralma ile yaşanan sıkıntılar inşallah bahar bolluğu gibi berekete dönüşür. Bizlerde hıdrellez gününün anlamı gibi birlik olup sezon öncesi insanlarımıza heyecanlarını geri verelim. Ayrılıktan azap, birlikten bereket gelir</a:t>
            </a:r>
            <a:r>
              <a:rPr lang="tr-TR" sz="3000" dirty="0"/>
              <a:t>” dedi.</a:t>
            </a:r>
          </a:p>
          <a:p>
            <a:pPr lvl="0" algn="just"/>
            <a:endParaRPr lang="tr-TR" sz="2800" b="1" u="sng"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78981294"/>
      </p:ext>
    </p:extLst>
  </p:cSld>
  <p:clrMapOvr>
    <a:masterClrMapping/>
  </p:clrMapOvr>
  <p:transition spd="slow" advClick="0" advTm="15000">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412776"/>
            <a:ext cx="8352208" cy="4176464"/>
          </a:xfrm>
        </p:spPr>
        <p:txBody>
          <a:bodyPr>
            <a:normAutofit fontScale="92500" lnSpcReduction="10000"/>
          </a:bodyPr>
          <a:lstStyle/>
          <a:p>
            <a:pPr marL="457200" lvl="0" indent="-457200">
              <a:buFont typeface="Wingdings" pitchFamily="2" charset="2"/>
              <a:buChar char="Ø"/>
            </a:pPr>
            <a:r>
              <a:rPr lang="tr-TR" sz="2600" b="1" dirty="0" smtClean="0"/>
              <a:t>SİMİ BELEDİYE BAŞKANI VE HEYETİNİN ODAMIZA ZİYARETİ</a:t>
            </a:r>
          </a:p>
          <a:p>
            <a:pPr lvl="0"/>
            <a:endParaRPr lang="tr-TR" sz="2600" dirty="0" smtClean="0"/>
          </a:p>
          <a:p>
            <a:pPr algn="just"/>
            <a:r>
              <a:rPr lang="tr-TR" sz="3200" dirty="0" smtClean="0"/>
              <a:t>Muğla </a:t>
            </a:r>
            <a:r>
              <a:rPr lang="tr-TR" sz="3200" dirty="0"/>
              <a:t>İl Genel Meclisi davetlisi olarak ilçemize gelen Simi Belediye Başkanı </a:t>
            </a:r>
            <a:r>
              <a:rPr lang="tr-TR" sz="3200" dirty="0" err="1"/>
              <a:t>Eleuterios</a:t>
            </a:r>
            <a:r>
              <a:rPr lang="tr-TR" sz="3200" dirty="0"/>
              <a:t> </a:t>
            </a:r>
            <a:r>
              <a:rPr lang="tr-TR" sz="3200" dirty="0" err="1"/>
              <a:t>Papakoloddoukas</a:t>
            </a:r>
            <a:r>
              <a:rPr lang="tr-TR" sz="3200" dirty="0"/>
              <a:t> ve beraberindeki heyet Odamızı ziyaret etti. Bu ziyarette </a:t>
            </a:r>
            <a:r>
              <a:rPr lang="tr-TR" sz="3200" dirty="0" err="1"/>
              <a:t>Papakoloddoukas</a:t>
            </a:r>
            <a:r>
              <a:rPr lang="tr-TR" sz="3200" dirty="0"/>
              <a:t> ilişkileri geliştirmek için vize sorununu kolaylaştırılmasının gerekliliği üzerinde durdu.</a:t>
            </a:r>
          </a:p>
          <a:p>
            <a:r>
              <a:rPr lang="tr-TR" sz="3200" dirty="0"/>
              <a:t> </a:t>
            </a:r>
          </a:p>
          <a:p>
            <a:pPr marL="457200" indent="-457200" algn="just">
              <a:buFont typeface="Wingdings" pitchFamily="2" charset="2"/>
              <a:buChar char="Ø"/>
            </a:pP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61960562"/>
      </p:ext>
    </p:extLst>
  </p:cSld>
  <p:clrMapOvr>
    <a:masterClrMapping/>
  </p:clrMapOvr>
  <p:transition spd="slow" advClick="0" advTm="15000">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548680"/>
            <a:ext cx="8352208" cy="5688632"/>
          </a:xfrm>
        </p:spPr>
        <p:txBody>
          <a:bodyPr>
            <a:normAutofit fontScale="92500" lnSpcReduction="20000"/>
          </a:bodyPr>
          <a:lstStyle/>
          <a:p>
            <a:pPr marL="457200" lvl="0" indent="-457200" algn="ctr">
              <a:buFont typeface="Wingdings" pitchFamily="2" charset="2"/>
              <a:buChar char="Ø"/>
            </a:pPr>
            <a:r>
              <a:rPr lang="tr-TR" sz="3200" b="1" dirty="0" smtClean="0"/>
              <a:t>UMEM</a:t>
            </a:r>
            <a:endParaRPr lang="tr-TR" sz="3200" b="1" dirty="0"/>
          </a:p>
          <a:p>
            <a:pPr lvl="0" algn="ctr"/>
            <a:r>
              <a:rPr lang="tr-TR" sz="3200" b="1" dirty="0" smtClean="0"/>
              <a:t> </a:t>
            </a:r>
            <a:r>
              <a:rPr lang="tr-TR" sz="3200" b="1" dirty="0"/>
              <a:t>Uzmanlaşmış Meslek Edindirme Merkezleri </a:t>
            </a:r>
            <a:endParaRPr lang="tr-TR" sz="3200" b="1" dirty="0" smtClean="0"/>
          </a:p>
          <a:p>
            <a:pPr lvl="0" algn="ctr"/>
            <a:r>
              <a:rPr lang="tr-TR" sz="3200" b="1" dirty="0" smtClean="0"/>
              <a:t>(</a:t>
            </a:r>
            <a:r>
              <a:rPr lang="tr-TR" sz="3200" b="1" dirty="0"/>
              <a:t>BECERİ'10) </a:t>
            </a:r>
            <a:r>
              <a:rPr lang="tr-TR" sz="3200" b="1" dirty="0" smtClean="0"/>
              <a:t>Projesi</a:t>
            </a:r>
          </a:p>
          <a:p>
            <a:pPr lvl="0" algn="just"/>
            <a:endParaRPr lang="tr-TR" sz="3200" dirty="0"/>
          </a:p>
          <a:p>
            <a:pPr algn="just"/>
            <a:r>
              <a:rPr lang="tr-TR" sz="3200" dirty="0"/>
              <a:t>24 Ocak 2011 Pazartesi günü; İşsizlere iş kazandırma ve beceri edindirmeye yönelik olarak, Çalışma ve Sosyal Güvenlik Bakanlığı, Milli Eğitim Bakanlığı, TOBB, TOBB-Ekonomi ve Teknoloji Üniversitesi arasında imzalanan protokol ile Beceri’10 UMEM (Uzmanlaşmış Meslek Edindirme Merkezileri) adlı projenin Oda üyelerimize ve Marmaris’e tanıtılması amacıyla Marmaris Ticaret Odası, Jale Bayındır Toplantı Salonunda bilgilendirme toplantısı yapıldı.</a:t>
            </a:r>
          </a:p>
          <a:p>
            <a:pPr marL="457200" indent="-457200" algn="just">
              <a:buFont typeface="Wingdings" pitchFamily="2" charset="2"/>
              <a:buChar char="Ø"/>
            </a:pP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61960562"/>
      </p:ext>
    </p:extLst>
  </p:cSld>
  <p:clrMapOvr>
    <a:masterClrMapping/>
  </p:clrMapOvr>
  <p:transition spd="slow" advClick="0" advTm="15000">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4338" name="Picture 2" descr="C:\Users\USER1\Desktop\NİSAN İMECE\2011 ETKİNLİK RES\ume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124744"/>
            <a:ext cx="8136904" cy="4536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960562"/>
      </p:ext>
    </p:extLst>
  </p:cSld>
  <p:clrMapOvr>
    <a:masterClrMapping/>
  </p:clrMapOvr>
  <p:transition spd="slow" advClick="0" advTm="15000">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980728"/>
            <a:ext cx="8352208" cy="4608512"/>
          </a:xfrm>
        </p:spPr>
        <p:txBody>
          <a:bodyPr>
            <a:normAutofit/>
          </a:bodyPr>
          <a:lstStyle/>
          <a:p>
            <a:pPr marL="457200" lvl="0" indent="-457200" algn="just">
              <a:buFont typeface="Wingdings" pitchFamily="2" charset="2"/>
              <a:buChar char="Ø"/>
            </a:pPr>
            <a:r>
              <a:rPr lang="tr-TR" sz="3200" b="1" dirty="0"/>
              <a:t>Marmaris Ticaret Odası ile </a:t>
            </a:r>
            <a:r>
              <a:rPr lang="tr-TR" sz="3200" b="1" dirty="0" err="1"/>
              <a:t>VakıfBank</a:t>
            </a:r>
            <a:r>
              <a:rPr lang="tr-TR" sz="3200" dirty="0"/>
              <a:t> reel sektöre destek için güçlerini birleştirdi. İmzalanan protokol kapsamında, Marmaris Ticaret Odası üyesi firmalara düşük faiz ve uygun ödeme koşullarıyla kredi seçenekleri sunuluyor</a:t>
            </a:r>
            <a:r>
              <a:rPr lang="tr-TR" sz="3200" dirty="0" smtClean="0"/>
              <a:t>.</a:t>
            </a: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61960562"/>
      </p:ext>
    </p:extLst>
  </p:cSld>
  <p:clrMapOvr>
    <a:masterClrMapping/>
  </p:clrMapOvr>
  <p:transition spd="slow" advClick="0" advTm="15000">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404664"/>
            <a:ext cx="8352208" cy="6264696"/>
          </a:xfrm>
        </p:spPr>
        <p:txBody>
          <a:bodyPr>
            <a:normAutofit/>
          </a:bodyPr>
          <a:lstStyle/>
          <a:p>
            <a:pPr marL="457200" lvl="0" indent="-457200">
              <a:buFont typeface="Wingdings" pitchFamily="2" charset="2"/>
              <a:buChar char="Ø"/>
            </a:pPr>
            <a:r>
              <a:rPr lang="tr-TR" sz="3200" b="1" dirty="0"/>
              <a:t>AKUT (ARAMA KURTARMA DERNEĞİ) MARMARİS EKİBİNE ODAMIZDAN DESTEK</a:t>
            </a:r>
            <a:endParaRPr lang="tr-TR" sz="3200" dirty="0"/>
          </a:p>
          <a:p>
            <a:r>
              <a:rPr lang="tr-TR" sz="3200" dirty="0"/>
              <a:t>Marmaris Ticaret Odası sosyal sorumluluk bilinciyle sürdürdüğü destek çalışmalarına devam ediyor. MTO Arama Kurtarma Derneği (AKUT) tarafından Marmaris’te kurulan AKUT ekibine </a:t>
            </a:r>
            <a:r>
              <a:rPr lang="tr-TR" sz="3200" b="1" dirty="0"/>
              <a:t>“Su altı ekimi için malzeme”</a:t>
            </a:r>
            <a:r>
              <a:rPr lang="tr-TR" sz="3200" dirty="0"/>
              <a:t> alımında destekçi oldu.</a:t>
            </a:r>
          </a:p>
          <a:p>
            <a:r>
              <a:rPr lang="tr-TR" sz="3200" dirty="0"/>
              <a:t>AKUT kurucu üyesi ve başkanı </a:t>
            </a:r>
            <a:r>
              <a:rPr lang="tr-TR" sz="3200" b="1" dirty="0"/>
              <a:t>Ali Nasuh MAHRUKİ,</a:t>
            </a:r>
            <a:r>
              <a:rPr lang="tr-TR" sz="3200" dirty="0"/>
              <a:t> Marmaris Ticaret Odası Başkanımız Mehmet Baysal ve Yönetim Kurulu üyelerini makamlarında ziyaret ederek destekleri için teşekkür </a:t>
            </a:r>
            <a:r>
              <a:rPr lang="tr-TR" sz="3200" dirty="0" smtClean="0"/>
              <a:t>etti</a:t>
            </a: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61960562"/>
      </p:ext>
    </p:extLst>
  </p:cSld>
  <p:clrMapOvr>
    <a:masterClrMapping/>
  </p:clrMapOvr>
  <p:transition spd="slow" advClick="0" advTm="15000">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5"/>
            <a:ext cx="8352208" cy="6210795"/>
          </a:xfrm>
        </p:spPr>
        <p:txBody>
          <a:bodyPr>
            <a:normAutofit fontScale="92500" lnSpcReduction="10000"/>
          </a:bodyPr>
          <a:lstStyle/>
          <a:p>
            <a:pPr lvl="0"/>
            <a:r>
              <a:rPr lang="tr-TR" sz="3200" b="1" dirty="0" err="1"/>
              <a:t>MTO’dan</a:t>
            </a:r>
            <a:r>
              <a:rPr lang="tr-TR" sz="3200" b="1" dirty="0"/>
              <a:t>  </a:t>
            </a:r>
            <a:r>
              <a:rPr lang="tr-TR" sz="3200" b="1" dirty="0" err="1"/>
              <a:t>Gölenye</a:t>
            </a:r>
            <a:r>
              <a:rPr lang="tr-TR" sz="3200" b="1" dirty="0"/>
              <a:t> Şifalı Su projesini hayata geçirmek için ilk adım;</a:t>
            </a:r>
            <a:endParaRPr lang="tr-TR" sz="3200" dirty="0"/>
          </a:p>
          <a:p>
            <a:r>
              <a:rPr lang="tr-TR" sz="3200" dirty="0"/>
              <a:t>Akademisyenler bölgede! </a:t>
            </a:r>
          </a:p>
          <a:p>
            <a:r>
              <a:rPr lang="tr-TR" sz="3200" dirty="0"/>
              <a:t>Yeniden gündeme gelen Marmaris Ticaret Odası'nın beşibiryerde projelerinin içinde yer alan İçmeler </a:t>
            </a:r>
            <a:r>
              <a:rPr lang="tr-TR" sz="3200" dirty="0" err="1"/>
              <a:t>Gölenye</a:t>
            </a:r>
            <a:r>
              <a:rPr lang="tr-TR" sz="3200" dirty="0"/>
              <a:t> şifalı su projesinin hayata geçirilmesi için gerekli fizibilite çalışmalarına başlandı. Bu amaçla İstanbul’dan Marmaris’e gelen İstanbul Üniversitesi jeoloji ve jeofizik bölümünün 8 öğretim görevlisinden oluşan akademik ve teknik bir heyet </a:t>
            </a:r>
            <a:r>
              <a:rPr lang="tr-TR" sz="3200" dirty="0" err="1"/>
              <a:t>İçmeler’de</a:t>
            </a:r>
            <a:r>
              <a:rPr lang="tr-TR" sz="3200" dirty="0"/>
              <a:t> yaşayan jeoloji yüksek mühendisi Hakan Beyaz'la birlikte bölgede çeşitli incelemeler yaparak yer röntgenini çektiler</a:t>
            </a:r>
            <a:r>
              <a:rPr lang="tr-TR" sz="3200" dirty="0" smtClean="0"/>
              <a:t>.</a:t>
            </a: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61960562"/>
      </p:ext>
    </p:extLst>
  </p:cSld>
  <p:clrMapOvr>
    <a:masterClrMapping/>
  </p:clrMapOvr>
  <p:transition spd="slow" advClick="0" advTm="15000">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836712"/>
            <a:ext cx="8352208" cy="4752528"/>
          </a:xfrm>
        </p:spPr>
        <p:txBody>
          <a:bodyPr>
            <a:normAutofit/>
          </a:bodyPr>
          <a:lstStyle/>
          <a:p>
            <a:pPr marL="457200" lvl="0" indent="-457200">
              <a:buFont typeface="Wingdings" pitchFamily="2" charset="2"/>
              <a:buChar char="Ø"/>
            </a:pPr>
            <a:r>
              <a:rPr lang="tr-TR" sz="3200" b="1" dirty="0"/>
              <a:t>MESLEK KOMİTE BAŞKANLARI İLE TOPLANTI YAPILDI</a:t>
            </a:r>
            <a:r>
              <a:rPr lang="tr-TR" sz="3200" b="1" dirty="0" smtClean="0"/>
              <a:t>.</a:t>
            </a:r>
          </a:p>
          <a:p>
            <a:pPr lvl="0"/>
            <a:endParaRPr lang="tr-TR" sz="3200" dirty="0"/>
          </a:p>
          <a:p>
            <a:r>
              <a:rPr lang="tr-TR" sz="3200" dirty="0"/>
              <a:t>Marmaris Ticaret Odası Meclis Başkanı Hüseyin Süer ve Yönetim Kurulu Başkanı Mehmet Baysal Başkanlığında Meslek Komitesi Başkanları ile odamızda toplantı yapıldı.</a:t>
            </a:r>
            <a:r>
              <a:rPr lang="tr-TR" sz="3200" b="1" dirty="0"/>
              <a:t> </a:t>
            </a: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61960562"/>
      </p:ext>
    </p:extLst>
  </p:cSld>
  <p:clrMapOvr>
    <a:masterClrMapping/>
  </p:clrMapOvr>
  <p:transition spd="slow" advClick="0" advTm="15000">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764704"/>
            <a:ext cx="8352208" cy="4824536"/>
          </a:xfrm>
        </p:spPr>
        <p:txBody>
          <a:bodyPr>
            <a:normAutofit/>
          </a:bodyPr>
          <a:lstStyle/>
          <a:p>
            <a:pPr marL="457200" lvl="0" indent="-457200">
              <a:buFont typeface="Wingdings" pitchFamily="2" charset="2"/>
              <a:buChar char="Ø"/>
            </a:pPr>
            <a:r>
              <a:rPr lang="tr-TR" sz="2400" b="1" dirty="0" smtClean="0"/>
              <a:t>BAL EVİ MECLİS ÜYELERİ TARAFINDAN KABUL EDİLDİ</a:t>
            </a:r>
          </a:p>
          <a:p>
            <a:pPr lvl="0"/>
            <a:endParaRPr lang="tr-TR" sz="2400" dirty="0" smtClean="0"/>
          </a:p>
          <a:p>
            <a:r>
              <a:rPr lang="tr-TR" sz="3200" dirty="0" smtClean="0"/>
              <a:t>02 </a:t>
            </a:r>
            <a:r>
              <a:rPr lang="tr-TR" sz="3200" dirty="0"/>
              <a:t>Mart 2011 Çarşamba günü odamızda gerçekleşen olağanüstü </a:t>
            </a:r>
            <a:r>
              <a:rPr lang="tr-TR" sz="3200" b="1" dirty="0"/>
              <a:t>Meclis Toplantısı sonucu Marmaris Bal Evi projesi</a:t>
            </a:r>
            <a:r>
              <a:rPr lang="tr-TR" sz="3200" dirty="0"/>
              <a:t>nin gerçekleştirilmesine Marmaris Ticaret Odası Meclis Üyeleri tarafından karar verilmiştir</a:t>
            </a:r>
            <a:r>
              <a:rPr lang="tr-TR" sz="3200" dirty="0" smtClean="0"/>
              <a:t>.</a:t>
            </a: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2102657"/>
      </p:ext>
    </p:extLst>
  </p:cSld>
  <p:clrMapOvr>
    <a:masterClrMapping/>
  </p:clrMapOvr>
  <p:transition spd="slow" advClick="0" advTm="15000">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412776"/>
            <a:ext cx="8352208" cy="4176464"/>
          </a:xfrm>
        </p:spPr>
        <p:txBody>
          <a:bodyPr>
            <a:normAutofit/>
          </a:bodyPr>
          <a:lstStyle/>
          <a:p>
            <a:endParaRPr lang="tr-TR" sz="3200" dirty="0"/>
          </a:p>
          <a:p>
            <a:pPr lvl="0"/>
            <a:r>
              <a:rPr lang="tr-TR" sz="3200" dirty="0"/>
              <a:t>Marmaris Ticaret Odası Kadın Girişimciler Kurulu 8 Mart Dünya Kadınlar Günü Sebebi ile Marmarisli Kadın Girişimcileri Ödüllendirdi.2009-2013 dönemi içerisinde 24 kişiye verildi.</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2102657"/>
      </p:ext>
    </p:extLst>
  </p:cSld>
  <p:clrMapOvr>
    <a:masterClrMapping/>
  </p:clrMapOvr>
  <p:transition spd="slow" advClick="0" advTm="15000">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404663"/>
            <a:ext cx="8352208" cy="6138787"/>
          </a:xfrm>
        </p:spPr>
        <p:txBody>
          <a:bodyPr>
            <a:normAutofit fontScale="92500" lnSpcReduction="20000"/>
          </a:bodyPr>
          <a:lstStyle/>
          <a:p>
            <a:pPr marL="457200" lvl="0" indent="-457200">
              <a:buFont typeface="Wingdings" pitchFamily="2" charset="2"/>
              <a:buChar char="Ø"/>
            </a:pPr>
            <a:r>
              <a:rPr lang="tr-TR" sz="3200" b="1" dirty="0" smtClean="0"/>
              <a:t>MTO </a:t>
            </a:r>
            <a:r>
              <a:rPr lang="tr-TR" sz="3200" b="1" dirty="0"/>
              <a:t>BEŞİ BİR YERDE PROJELERİNDEN  MARMARİS BAL EVİ-OSMANİYE PROJESİ HAYATA </a:t>
            </a:r>
            <a:r>
              <a:rPr lang="tr-TR" sz="3200" b="1" dirty="0" smtClean="0"/>
              <a:t>GEÇİYOR</a:t>
            </a:r>
          </a:p>
          <a:p>
            <a:pPr marL="457200" lvl="0" indent="-457200">
              <a:buFont typeface="Wingdings" pitchFamily="2" charset="2"/>
              <a:buChar char="Ø"/>
            </a:pPr>
            <a:endParaRPr lang="tr-TR" sz="3200" dirty="0"/>
          </a:p>
          <a:p>
            <a:r>
              <a:rPr lang="tr-TR" sz="3200" b="1" dirty="0"/>
              <a:t>Marmaris İçin…“ Farkındalık ve Markalaşma Adına</a:t>
            </a:r>
            <a:r>
              <a:rPr lang="tr-TR" sz="3200" dirty="0"/>
              <a:t> </a:t>
            </a:r>
            <a:endParaRPr lang="tr-TR" sz="3200" dirty="0" smtClean="0"/>
          </a:p>
          <a:p>
            <a:endParaRPr lang="tr-TR" sz="3200" dirty="0"/>
          </a:p>
          <a:p>
            <a:r>
              <a:rPr lang="tr-TR" sz="3200" dirty="0"/>
              <a:t>Marmaris Ticaret Odası Meclis Üyeleri tarafından 02 Mart 2011 günü Marmaris Bal Evi projesine oybirliğiyle karar verilmiş ve 24 Mart 2011 Perşembe günü saat 12:00 de Marmaris Ticaret Odası Toplantı salonunda Marmaris Kaymakamı Serdar Polat, MTO Yönetim Kur. Başkanı Mehmet Baysal ve Osmaniye Muhtarı Hüseyin Aydın tarafından Marmaris Bal Evi – Osmaniye projesi hayata geçirilmek üzere imzalanmıştır.</a:t>
            </a:r>
          </a:p>
          <a:p>
            <a:pPr marL="457200" indent="-457200" algn="just">
              <a:buFont typeface="Wingdings" pitchFamily="2" charset="2"/>
              <a:buChar char="Ø"/>
            </a:pP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2102657"/>
      </p:ext>
    </p:extLst>
  </p:cSld>
  <p:clrMapOvr>
    <a:masterClrMapping/>
  </p:clrMapOvr>
  <p:transition spd="slow" advClick="0" advTm="15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28599"/>
            <a:ext cx="8352208" cy="6008713"/>
          </a:xfrm>
        </p:spPr>
        <p:txBody>
          <a:bodyPr>
            <a:normAutofit/>
          </a:bodyPr>
          <a:lstStyle/>
          <a:p>
            <a:pPr marL="457200" lvl="0" indent="-457200">
              <a:buFont typeface="Wingdings" pitchFamily="2" charset="2"/>
              <a:buChar char="Ø"/>
            </a:pPr>
            <a:endParaRPr lang="tr-TR" sz="2400" b="1" u="sng" dirty="0" smtClean="0"/>
          </a:p>
          <a:p>
            <a:pPr marL="457200" lvl="0" indent="-457200">
              <a:buFont typeface="Wingdings" pitchFamily="2" charset="2"/>
              <a:buChar char="Ø"/>
            </a:pPr>
            <a:r>
              <a:rPr lang="tr-TR" sz="2400" b="1" u="sng" dirty="0" smtClean="0"/>
              <a:t>ODAMIZDAN DENİZCİLİK VE BAHAR FESTİVALİNE DESTEK</a:t>
            </a:r>
          </a:p>
          <a:p>
            <a:pPr marL="457200" lvl="0" indent="-457200">
              <a:buFont typeface="Wingdings" pitchFamily="2" charset="2"/>
              <a:buChar char="Ø"/>
            </a:pPr>
            <a:endParaRPr lang="tr-TR" sz="2400" u="sng" dirty="0" smtClean="0"/>
          </a:p>
          <a:p>
            <a:pPr algn="just"/>
            <a:r>
              <a:rPr lang="tr-TR" sz="4400" dirty="0" smtClean="0"/>
              <a:t>MTO </a:t>
            </a:r>
            <a:r>
              <a:rPr lang="tr-TR" sz="4400" dirty="0"/>
              <a:t>tarafından </a:t>
            </a:r>
            <a:r>
              <a:rPr lang="tr-TR" sz="4400" dirty="0" smtClean="0"/>
              <a:t>16 - 19 </a:t>
            </a:r>
            <a:r>
              <a:rPr lang="tr-TR" sz="4400" dirty="0"/>
              <a:t>Mayıs 2009 tarihinde Denizcilik ve Bahar Festivali kapsamında “Osmanlı- Türk Süsleme Sanatları” sergisi açıldı ve sergi boyunca canlı Türk müziği Marmarislilerden büyük ilgi gördü.</a:t>
            </a:r>
          </a:p>
          <a:p>
            <a:pPr lvl="0" algn="just"/>
            <a:endParaRPr lang="tr-TR" sz="2800" b="1" u="sng"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027854966"/>
      </p:ext>
    </p:extLst>
  </p:cSld>
  <p:clrMapOvr>
    <a:masterClrMapping/>
  </p:clrMapOvr>
  <p:transition spd="slow" advClick="0" advTm="15000">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548680"/>
            <a:ext cx="8352208" cy="5544616"/>
          </a:xfrm>
        </p:spPr>
        <p:txBody>
          <a:bodyPr>
            <a:normAutofit/>
          </a:bodyPr>
          <a:lstStyle/>
          <a:p>
            <a:pPr marL="457200" lvl="0" indent="-457200">
              <a:buFont typeface="Wingdings" pitchFamily="2" charset="2"/>
              <a:buChar char="Ø"/>
            </a:pPr>
            <a:r>
              <a:rPr lang="tr-TR" sz="3200" b="1" dirty="0" smtClean="0"/>
              <a:t>Marmaris </a:t>
            </a:r>
            <a:r>
              <a:rPr lang="tr-TR" sz="3200" b="1" dirty="0"/>
              <a:t>Projeleri için Kültür ve Turizm Bakanlığı </a:t>
            </a:r>
            <a:r>
              <a:rPr lang="tr-TR" sz="3200" b="1" dirty="0" smtClean="0"/>
              <a:t>Devrede</a:t>
            </a:r>
          </a:p>
          <a:p>
            <a:pPr lvl="0"/>
            <a:endParaRPr lang="tr-TR" sz="3200" dirty="0"/>
          </a:p>
          <a:p>
            <a:r>
              <a:rPr lang="tr-TR" sz="3200" dirty="0"/>
              <a:t>4 Mart 2011 tarihinde Kültür ve Turizm Bakanlığı tarafından görevlendirilen İzmir </a:t>
            </a:r>
            <a:r>
              <a:rPr lang="tr-TR" sz="3200" dirty="0" err="1"/>
              <a:t>Rölöve</a:t>
            </a:r>
            <a:r>
              <a:rPr lang="tr-TR" sz="3200" dirty="0"/>
              <a:t> ve Anıtlar Müdürlüğü’nden iki uzman Marmaris Ticaret Odası Projelerini yerinde incelemiştir.</a:t>
            </a:r>
          </a:p>
          <a:p>
            <a:pPr marL="457200" indent="-457200" algn="just">
              <a:buFont typeface="Wingdings" pitchFamily="2" charset="2"/>
              <a:buChar char="Ø"/>
            </a:pP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2102657"/>
      </p:ext>
    </p:extLst>
  </p:cSld>
  <p:clrMapOvr>
    <a:masterClrMapping/>
  </p:clrMapOvr>
  <p:transition spd="slow" advClick="0" advTm="15000">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2808312"/>
          </a:xfrm>
        </p:spPr>
        <p:txBody>
          <a:bodyPr>
            <a:normAutofit fontScale="85000" lnSpcReduction="20000"/>
          </a:bodyPr>
          <a:lstStyle/>
          <a:p>
            <a:pPr marL="457200" lvl="0" indent="-457200">
              <a:buFont typeface="Wingdings" pitchFamily="2" charset="2"/>
              <a:buChar char="Ø"/>
            </a:pPr>
            <a:r>
              <a:rPr lang="tr-TR" sz="3200" b="1" dirty="0"/>
              <a:t>Marmaris Ticaret </a:t>
            </a:r>
            <a:r>
              <a:rPr lang="tr-TR" sz="3200" b="1" dirty="0" err="1"/>
              <a:t>Odasın’dan</a:t>
            </a:r>
            <a:r>
              <a:rPr lang="tr-TR" sz="3200" b="1" dirty="0"/>
              <a:t> Kültür Yayını “</a:t>
            </a:r>
            <a:r>
              <a:rPr lang="tr-TR" sz="3200" b="1" dirty="0" err="1"/>
              <a:t>Karya’dan</a:t>
            </a:r>
            <a:r>
              <a:rPr lang="tr-TR" sz="3200" b="1" dirty="0"/>
              <a:t> Cumhuriyete Marmaris”</a:t>
            </a:r>
            <a:endParaRPr lang="tr-TR" sz="3200" dirty="0"/>
          </a:p>
          <a:p>
            <a:r>
              <a:rPr lang="tr-TR" sz="3200" dirty="0"/>
              <a:t>Marmaris Ticaret Odası tarafından </a:t>
            </a:r>
            <a:r>
              <a:rPr lang="tr-TR" sz="3200" dirty="0" err="1"/>
              <a:t>hazırlanan“Karya’dan</a:t>
            </a:r>
            <a:r>
              <a:rPr lang="tr-TR" sz="3200" dirty="0"/>
              <a:t> Cumhuriyete Marmaris” isimli 5. kültür yayınımızın tanıtım kokteyli 18 Mart 2011 Cuma  günü Marmaris Kalesi’nde gerçekleştirildi. </a:t>
            </a:r>
          </a:p>
          <a:p>
            <a:r>
              <a:rPr lang="tr-TR" sz="3200" dirty="0"/>
              <a:t> </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362" name="Picture 2" descr="C:\Users\USER1\Desktop\NİSAN İMECE\2011 ETKİNLİK RES\DSC_57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2780928"/>
            <a:ext cx="6552728" cy="37700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02657"/>
      </p:ext>
    </p:extLst>
  </p:cSld>
  <p:clrMapOvr>
    <a:masterClrMapping/>
  </p:clrMapOvr>
  <p:transition spd="slow" advClick="0" advTm="15000">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548680"/>
            <a:ext cx="8352208" cy="5400600"/>
          </a:xfrm>
        </p:spPr>
        <p:txBody>
          <a:bodyPr>
            <a:normAutofit/>
          </a:bodyPr>
          <a:lstStyle/>
          <a:p>
            <a:pPr marL="457200" lvl="0" indent="-457200">
              <a:buFont typeface="Wingdings" pitchFamily="2" charset="2"/>
              <a:buChar char="Ø"/>
            </a:pPr>
            <a:r>
              <a:rPr lang="tr-TR" sz="3200" b="1" dirty="0"/>
              <a:t>2011 Yılı 1. Dönem Ortak Olağan Meslek Komitesi Toplantı Yapıldı.</a:t>
            </a:r>
            <a:endParaRPr lang="tr-TR" sz="3200" dirty="0"/>
          </a:p>
          <a:p>
            <a:r>
              <a:rPr lang="tr-TR" sz="3200" dirty="0"/>
              <a:t>Odamızın tüm komitelerin kendileri ile ilgili sorunları ve çözüm önerilerini yazılı hale getirerek oluşturulan kitapçık okundu ve eksik kalan, eklenmesi gereken sorunlar ve çözüm önerileri belirlendi. Bu kitapçık üzerinde gerekli düzeltmeler ve eklemeler yapılacağı; en kısa sürede gerekli mercilere iletilmesi ve takibinin yapılması gerektiği kararı verildi</a:t>
            </a:r>
            <a:r>
              <a:rPr lang="tr-TR" sz="3200" dirty="0" smtClean="0"/>
              <a:t>.</a:t>
            </a: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2102657"/>
      </p:ext>
    </p:extLst>
  </p:cSld>
  <p:clrMapOvr>
    <a:masterClrMapping/>
  </p:clrMapOvr>
  <p:transition spd="slow" advClick="0" advTm="15000">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5904656"/>
          </a:xfrm>
        </p:spPr>
        <p:txBody>
          <a:bodyPr>
            <a:normAutofit/>
          </a:bodyPr>
          <a:lstStyle/>
          <a:p>
            <a:pPr marL="457200" lvl="0" indent="-457200">
              <a:buFont typeface="Wingdings" pitchFamily="2" charset="2"/>
              <a:buChar char="Ø"/>
            </a:pPr>
            <a:r>
              <a:rPr lang="tr-TR" sz="3200" b="1" dirty="0" smtClean="0"/>
              <a:t>Üyelerimizi </a:t>
            </a:r>
            <a:r>
              <a:rPr lang="tr-TR" sz="3200" b="1" dirty="0"/>
              <a:t>Bilgilendirme Toplantı Yapıldı</a:t>
            </a:r>
            <a:r>
              <a:rPr lang="tr-TR" sz="3200" b="1" dirty="0" smtClean="0"/>
              <a:t>.</a:t>
            </a:r>
          </a:p>
          <a:p>
            <a:pPr lvl="0"/>
            <a:endParaRPr lang="tr-TR" sz="3200" dirty="0"/>
          </a:p>
          <a:p>
            <a:pPr algn="just"/>
            <a:r>
              <a:rPr lang="tr-TR" sz="2400" dirty="0"/>
              <a:t>11 Mart 2011 Cuma günü Marmaris Ticaret odası ev sahipliğinde  gerçekleştirilen MTO Üyelerini Bilgilendirme Toplantısında MTO Yönetim Kurulu Başkanı Mehmet Baysal 2010 yılı sonu genel değerlendirilmesi, 2011 yılında Marmaris Ticaret Odası olarak bölgemizde yapılması öngörülen çalışma ve planlamaları hakkında bilgi verdi. Ayrıca Ege Üniversitesi İşletme Fakültesi Dekanı Prof. Dr. Haluk </a:t>
            </a:r>
            <a:r>
              <a:rPr lang="tr-TR" sz="2400" dirty="0" err="1"/>
              <a:t>Soyuer</a:t>
            </a:r>
            <a:r>
              <a:rPr lang="tr-TR" sz="2400" dirty="0"/>
              <a:t> tarafından , MTO ile 5 ay önce bilimsel çalışmalarına başlanan Marmaris Yarımadasının </a:t>
            </a:r>
            <a:r>
              <a:rPr lang="tr-TR" sz="2400" dirty="0" err="1"/>
              <a:t>Sosyo</a:t>
            </a:r>
            <a:r>
              <a:rPr lang="tr-TR" sz="2400" dirty="0"/>
              <a:t>-Ekonomik analizi ve stratejik planının hazırlık çalışmaları hakkında üyelerimizin bilgilendirildi.</a:t>
            </a:r>
          </a:p>
          <a:p>
            <a:pPr marL="457200" indent="-457200" algn="just">
              <a:buFont typeface="Wingdings" pitchFamily="2" charset="2"/>
              <a:buChar char="Ø"/>
            </a:pP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2102657"/>
      </p:ext>
    </p:extLst>
  </p:cSld>
  <p:clrMapOvr>
    <a:masterClrMapping/>
  </p:clrMapOvr>
  <p:transition spd="slow" advClick="0" advTm="15000">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764704"/>
            <a:ext cx="8352208" cy="5184576"/>
          </a:xfrm>
        </p:spPr>
        <p:txBody>
          <a:bodyPr>
            <a:normAutofit/>
          </a:bodyPr>
          <a:lstStyle/>
          <a:p>
            <a:pPr lvl="0"/>
            <a:r>
              <a:rPr lang="tr-TR" sz="3200" b="1" dirty="0"/>
              <a:t>Marmaris Ticaret Odası Ankara’da “Ege İlleri 4. Tanıtım Sergisi ve Etkinlikleri Fuarına katıldı.</a:t>
            </a:r>
            <a:endParaRPr lang="tr-TR" sz="3200" dirty="0"/>
          </a:p>
          <a:p>
            <a:r>
              <a:rPr lang="tr-TR" sz="3200" dirty="0"/>
              <a:t>Marmaris Ticaret Odası da “Marmaris Standı” açarak katıldığı fuarda, Marmaris ve civarının kültürel zenginliklerini, yöresel zenginliklerini ve tabii güzelliklerinin yanı sıra Marmaris için hazırlanan projelerin tanıtımını yapıldı</a:t>
            </a:r>
            <a:r>
              <a:rPr lang="tr-TR" sz="3200" dirty="0" smtClean="0"/>
              <a:t>.</a:t>
            </a: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2102657"/>
      </p:ext>
    </p:extLst>
  </p:cSld>
  <p:clrMapOvr>
    <a:masterClrMapping/>
  </p:clrMapOvr>
  <p:transition spd="slow" advClick="0" advTm="15000">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412776"/>
            <a:ext cx="8352208" cy="4176464"/>
          </a:xfrm>
        </p:spPr>
        <p:txBody>
          <a:bodyPr>
            <a:normAutofit/>
          </a:bodyPr>
          <a:lstStyle/>
          <a:p>
            <a:pPr lvl="0"/>
            <a:r>
              <a:rPr lang="tr-TR" sz="3200" b="1" dirty="0" smtClean="0"/>
              <a:t>Personel </a:t>
            </a:r>
            <a:r>
              <a:rPr lang="tr-TR" sz="3200" b="1" dirty="0"/>
              <a:t>toplantısı yapıldı</a:t>
            </a:r>
            <a:endParaRPr lang="tr-TR" sz="3200" dirty="0"/>
          </a:p>
          <a:p>
            <a:r>
              <a:rPr lang="tr-TR" sz="3200" dirty="0"/>
              <a:t>Yaklaşan turizm sezonuna en iyi şekilde başlamak için kolları sıvayan Marmaris Ticaret Odası, Meclis Başkanı Hüseyin Süer ve Yönetim Kurulu Başkanı Mehmet Baysal’ın katılımı ile Jale Bayımdır toplantı salonunda yaptığı personel toplantısında, personelin sorunlarını dinledi.</a:t>
            </a:r>
          </a:p>
          <a:p>
            <a:pPr marL="457200" indent="-457200" algn="just">
              <a:buFont typeface="Wingdings" pitchFamily="2" charset="2"/>
              <a:buChar char="Ø"/>
            </a:pPr>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2102657"/>
      </p:ext>
    </p:extLst>
  </p:cSld>
  <p:clrMapOvr>
    <a:masterClrMapping/>
  </p:clrMapOvr>
  <p:transition spd="slow" advClick="0" advTm="15000">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412776"/>
            <a:ext cx="8352208" cy="4176464"/>
          </a:xfrm>
        </p:spPr>
        <p:txBody>
          <a:bodyPr>
            <a:normAutofit lnSpcReduction="10000"/>
          </a:bodyPr>
          <a:lstStyle/>
          <a:p>
            <a:pPr lvl="0"/>
            <a:r>
              <a:rPr lang="tr-TR" sz="3200" b="1" dirty="0"/>
              <a:t>TOBB Ticaret Odaları Konsey toplantısı </a:t>
            </a:r>
            <a:endParaRPr lang="tr-TR" sz="3200" dirty="0"/>
          </a:p>
          <a:p>
            <a:r>
              <a:rPr lang="tr-TR" sz="3200" b="1" dirty="0"/>
              <a:t> </a:t>
            </a:r>
            <a:endParaRPr lang="tr-TR" sz="3200" dirty="0"/>
          </a:p>
          <a:p>
            <a:r>
              <a:rPr lang="tr-TR" sz="3200" dirty="0"/>
              <a:t>3 Nisan 2011 Pazar Günü TOBB Ticaret Odaları Konsey Toplantısı, TOBB Birlik Merkezi’nde gerçekleştirildi. Toplantıda, yeni Konsey Başkanı ve Başkan Yardımcıları belirlendi. ​ Toplantıya Marmaris Ticaret Odası adına Yönetim Kurulu Başkanı Mehmet Baysal katıldı.</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2102657"/>
      </p:ext>
    </p:extLst>
  </p:cSld>
  <p:clrMapOvr>
    <a:masterClrMapping/>
  </p:clrMapOvr>
  <p:transition spd="slow" advClick="0" advTm="15000">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412776"/>
            <a:ext cx="8352208" cy="4176464"/>
          </a:xfrm>
        </p:spPr>
        <p:txBody>
          <a:bodyPr>
            <a:normAutofit fontScale="92500" lnSpcReduction="10000"/>
          </a:bodyPr>
          <a:lstStyle/>
          <a:p>
            <a:pPr lvl="0"/>
            <a:r>
              <a:rPr lang="tr-TR" sz="3200" b="1" dirty="0"/>
              <a:t>Muğla Valisi Fatih Şahin’e Ziyaret</a:t>
            </a:r>
            <a:endParaRPr lang="tr-TR" sz="3200" dirty="0"/>
          </a:p>
          <a:p>
            <a:r>
              <a:rPr lang="tr-TR" sz="3200" b="1" dirty="0"/>
              <a:t> </a:t>
            </a:r>
            <a:endParaRPr lang="tr-TR" sz="3200" dirty="0"/>
          </a:p>
          <a:p>
            <a:r>
              <a:rPr lang="tr-TR" sz="3200" dirty="0"/>
              <a:t>30 Mart Çarşamba günü Yönetim Kurulu Başkanı Mehmet Baysal ve yönetim kurulu üyeleri Muğla Valisi Sayın Fatih Şahini makamında ziyaret etti. Baysal; 2011 yılında Marmaris Ticaret Odası olarak bölgemizde yapılması öngörülen çalışma ve planlamaları hakkında kendisine bilgi verdi.</a:t>
            </a:r>
          </a:p>
          <a:p>
            <a:r>
              <a:rPr lang="tr-TR" sz="3200" dirty="0"/>
              <a:t> </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2102657"/>
      </p:ext>
    </p:extLst>
  </p:cSld>
  <p:clrMapOvr>
    <a:masterClrMapping/>
  </p:clrMapOvr>
  <p:transition spd="slow" advClick="0" advTm="15000">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5904656"/>
          </a:xfrm>
        </p:spPr>
        <p:txBody>
          <a:bodyPr>
            <a:normAutofit fontScale="85000" lnSpcReduction="10000"/>
          </a:bodyPr>
          <a:lstStyle/>
          <a:p>
            <a:pPr marL="457200" lvl="0" indent="-457200">
              <a:buFont typeface="Wingdings" pitchFamily="2" charset="2"/>
              <a:buChar char="Ø"/>
            </a:pPr>
            <a:r>
              <a:rPr lang="tr-TR" sz="3200" b="1" dirty="0" smtClean="0">
                <a:solidFill>
                  <a:schemeClr val="accent6">
                    <a:lumMod val="75000"/>
                  </a:schemeClr>
                </a:solidFill>
                <a:hlinkClick r:id="rId3"/>
              </a:rPr>
              <a:t>TOBB 66. GENEL KURULU YAPILDI</a:t>
            </a:r>
            <a:endParaRPr lang="tr-TR" sz="3200" b="1" dirty="0" smtClean="0">
              <a:solidFill>
                <a:schemeClr val="accent6">
                  <a:lumMod val="75000"/>
                </a:schemeClr>
              </a:solidFill>
            </a:endParaRPr>
          </a:p>
          <a:p>
            <a:r>
              <a:rPr lang="tr-TR" sz="3200" dirty="0" smtClean="0"/>
              <a:t>Türkiye </a:t>
            </a:r>
            <a:r>
              <a:rPr lang="tr-TR" sz="3200" dirty="0"/>
              <a:t>Odalar ve Borsalar Birliği’nin (TOBB) 66. Genel Kurulu Ankara’da TOBB Ekonomi ve Teknoloji Üniversitesi (ETÜ) Salonu'nda gerçekleştirildi. Başbakan Recep Tayyip Erdoğan ve CHP Genel Başkanı Kemal </a:t>
            </a:r>
            <a:r>
              <a:rPr lang="tr-TR" sz="3200" dirty="0" err="1"/>
              <a:t>Kılıçdaroğlu’nun</a:t>
            </a:r>
            <a:r>
              <a:rPr lang="tr-TR" sz="3200" dirty="0"/>
              <a:t> da katıldığı Genel Kurul’un açılış konuşmasını yapan TOBB Başkanı M. </a:t>
            </a:r>
            <a:r>
              <a:rPr lang="tr-TR" sz="3200" dirty="0" err="1"/>
              <a:t>Rifat</a:t>
            </a:r>
            <a:r>
              <a:rPr lang="tr-TR" sz="3200" dirty="0"/>
              <a:t> </a:t>
            </a:r>
            <a:r>
              <a:rPr lang="tr-TR" sz="3200" dirty="0" err="1"/>
              <a:t>Hisarcıklıoğlu</a:t>
            </a:r>
            <a:r>
              <a:rPr lang="tr-TR" sz="3200" dirty="0"/>
              <a:t>, kavgaya ve çatışmaya değil, huzura ve diyaloga ihtiyaç olduğunu belirterek, “</a:t>
            </a:r>
            <a:r>
              <a:rPr lang="tr-TR" sz="3200" b="1" dirty="0"/>
              <a:t>Biz birlikte güçlüyüz”</a:t>
            </a:r>
            <a:r>
              <a:rPr lang="tr-TR" sz="3200" dirty="0"/>
              <a:t> mesajı verdi.</a:t>
            </a:r>
          </a:p>
          <a:p>
            <a:r>
              <a:rPr lang="tr-TR" sz="3200" dirty="0"/>
              <a:t>Marmaris Ticaret Odasını temsilen Birlik Delegesi, Meclis Başkanı Hüseyin Süer, Yönetim Kurulu Başkanı Mehmet Baysal, Başkan Yrd. Ahmet Özdemir, </a:t>
            </a:r>
            <a:r>
              <a:rPr lang="tr-TR" sz="3200" dirty="0" err="1"/>
              <a:t>Yön.kur.üy</a:t>
            </a:r>
            <a:r>
              <a:rPr lang="tr-TR" sz="3200" dirty="0"/>
              <a:t>. Hakan Öner , Genel </a:t>
            </a:r>
            <a:r>
              <a:rPr lang="tr-TR" sz="3200" dirty="0" err="1"/>
              <a:t>Sek.Yrd</a:t>
            </a:r>
            <a:r>
              <a:rPr lang="tr-TR" sz="3200" dirty="0"/>
              <a:t>. Taşkın Baykara ve Kadın girişimciler kurulundan; Duygu Dündar, </a:t>
            </a:r>
            <a:r>
              <a:rPr lang="tr-TR" sz="3200" dirty="0" err="1"/>
              <a:t>Şadan</a:t>
            </a:r>
            <a:r>
              <a:rPr lang="tr-TR" sz="3200" dirty="0"/>
              <a:t> Önen, </a:t>
            </a:r>
            <a:r>
              <a:rPr lang="tr-TR" sz="3200" dirty="0" err="1"/>
              <a:t>Ülkiye</a:t>
            </a:r>
            <a:r>
              <a:rPr lang="tr-TR" sz="3200" dirty="0"/>
              <a:t> </a:t>
            </a:r>
            <a:r>
              <a:rPr lang="tr-TR" sz="3200" dirty="0" err="1"/>
              <a:t>Mura</a:t>
            </a:r>
            <a:r>
              <a:rPr lang="tr-TR" sz="3200" dirty="0"/>
              <a:t> katıldı.</a:t>
            </a:r>
          </a:p>
          <a:p>
            <a:pPr marL="457200" indent="-457200" algn="just">
              <a:buFont typeface="Wingdings" pitchFamily="2" charset="2"/>
              <a:buChar char="Ø"/>
            </a:pPr>
            <a:endParaRPr lang="tr-TR" sz="3200" dirty="0"/>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61960562"/>
      </p:ext>
    </p:extLst>
  </p:cSld>
  <p:clrMapOvr>
    <a:masterClrMapping/>
  </p:clrMapOvr>
  <p:transition spd="slow" advClick="0" advTm="15000">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548680"/>
            <a:ext cx="8352208" cy="5472608"/>
          </a:xfrm>
        </p:spPr>
        <p:txBody>
          <a:bodyPr>
            <a:normAutofit/>
          </a:bodyPr>
          <a:lstStyle/>
          <a:p>
            <a:pPr lvl="0"/>
            <a:r>
              <a:rPr lang="tr-TR" sz="2800" b="1" dirty="0"/>
              <a:t>2009 YILINDA BAŞLATTIĞIMIZ ÜCRETSİZ MESLEKİ EĞİTİMLER 2011 YILINDA DA DEVAM EDİYOR!</a:t>
            </a:r>
            <a:endParaRPr lang="tr-TR" sz="2800" dirty="0"/>
          </a:p>
          <a:p>
            <a:r>
              <a:rPr lang="tr-TR" sz="3200" dirty="0"/>
              <a:t>Kaliteli hizmet kaliteli çalışan vasıtasıyla elde edilir inancıyla başlattığımız mesleki eğitim ve seminerler 2011 yılında da faaliyet takvimimiz içerisinde yerini almıştır. Bu eğitimlerden biri de geçen yıllarda üç kez gerçekleştirdiğimiz ve yoğun ilgi üzerine bu yıl da tekrarlandığımız “Havuz Temizliği ve Operatörlüğü </a:t>
            </a:r>
            <a:r>
              <a:rPr lang="tr-TR" sz="3200" dirty="0" err="1"/>
              <a:t>Semineri”dir</a:t>
            </a:r>
            <a:r>
              <a:rPr lang="tr-TR" sz="3200" dirty="0"/>
              <a:t>.</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37903654"/>
      </p:ext>
    </p:extLst>
  </p:cSld>
  <p:clrMapOvr>
    <a:masterClrMapping/>
  </p:clrMapOvr>
  <p:transition spd="slow" advClick="0" advTm="15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28598"/>
            <a:ext cx="8136903" cy="6440761"/>
          </a:xfrm>
        </p:spPr>
        <p:txBody>
          <a:bodyPr>
            <a:normAutofit fontScale="40000" lnSpcReduction="20000"/>
          </a:bodyPr>
          <a:lstStyle/>
          <a:p>
            <a:pPr marL="457200" lvl="0" indent="-457200">
              <a:buFont typeface="Wingdings" pitchFamily="2" charset="2"/>
              <a:buChar char="Ø"/>
            </a:pPr>
            <a:r>
              <a:rPr lang="tr-TR" sz="2800" dirty="0"/>
              <a:t> </a:t>
            </a:r>
            <a:r>
              <a:rPr lang="tr-TR" sz="4400" b="1" dirty="0" smtClean="0"/>
              <a:t>YENİ YÖNETİM KURULUMUZ;KURUMSALLAŞMA SÜREÇLERİ TAKİP EDİLEREK GERÇEKLEŞTİRDİKLERİ;</a:t>
            </a:r>
          </a:p>
          <a:p>
            <a:pPr lvl="0"/>
            <a:endParaRPr lang="tr-TR" sz="4500" dirty="0" smtClean="0"/>
          </a:p>
          <a:p>
            <a:pPr lvl="0"/>
            <a:r>
              <a:rPr lang="tr-TR" sz="4500" dirty="0" smtClean="0"/>
              <a:t>1.Ticaret </a:t>
            </a:r>
            <a:r>
              <a:rPr lang="tr-TR" sz="4500" dirty="0"/>
              <a:t>Odamızın var olan fiziki ve yapısal yetersizliklerini gidermeye </a:t>
            </a:r>
            <a:r>
              <a:rPr lang="tr-TR" sz="4500" dirty="0" smtClean="0"/>
              <a:t>çalıştık.</a:t>
            </a:r>
          </a:p>
          <a:p>
            <a:pPr lvl="0"/>
            <a:endParaRPr lang="tr-TR" sz="4500" dirty="0"/>
          </a:p>
          <a:p>
            <a:pPr lvl="0"/>
            <a:r>
              <a:rPr lang="tr-TR" sz="4500" dirty="0" smtClean="0"/>
              <a:t>A-Odamızın </a:t>
            </a:r>
            <a:r>
              <a:rPr lang="tr-TR" sz="4500" dirty="0"/>
              <a:t>teknik alt yapısını yeniledik. </a:t>
            </a:r>
            <a:endParaRPr lang="tr-TR" sz="4500" dirty="0" smtClean="0"/>
          </a:p>
          <a:p>
            <a:pPr lvl="0"/>
            <a:endParaRPr lang="tr-TR" sz="4500" dirty="0"/>
          </a:p>
          <a:p>
            <a:pPr lvl="0"/>
            <a:r>
              <a:rPr lang="tr-TR" sz="4500" dirty="0" smtClean="0"/>
              <a:t>B-Web </a:t>
            </a:r>
            <a:r>
              <a:rPr lang="tr-TR" sz="4500" dirty="0"/>
              <a:t>sayfamız güncellendi yeni tasarımıyla üyelerimizin odamıza daha kolay ulaşmasını sağladık</a:t>
            </a:r>
            <a:r>
              <a:rPr lang="tr-TR" sz="4500" dirty="0" smtClean="0"/>
              <a:t>.</a:t>
            </a:r>
          </a:p>
          <a:p>
            <a:pPr lvl="0"/>
            <a:endParaRPr lang="tr-TR" sz="4500" dirty="0"/>
          </a:p>
          <a:p>
            <a:pPr lvl="0"/>
            <a:r>
              <a:rPr lang="tr-TR" sz="4500" dirty="0" smtClean="0"/>
              <a:t>C-Odamız </a:t>
            </a:r>
            <a:r>
              <a:rPr lang="tr-TR" sz="4500" dirty="0"/>
              <a:t>bünyesinde çeşitli komisyonlar oluşturduk.</a:t>
            </a:r>
          </a:p>
          <a:p>
            <a:r>
              <a:rPr lang="tr-TR" sz="4500" i="1" dirty="0" smtClean="0"/>
              <a:t>İlçe belediyeler uygulama izleme komisyonları </a:t>
            </a:r>
            <a:endParaRPr lang="tr-TR" sz="4500" dirty="0" smtClean="0"/>
          </a:p>
          <a:p>
            <a:r>
              <a:rPr lang="tr-TR" sz="4500" i="1" dirty="0" smtClean="0"/>
              <a:t>Tarihi ören yerleri inceleme ve çalışma komisyonu </a:t>
            </a:r>
            <a:endParaRPr lang="tr-TR" sz="4500" dirty="0" smtClean="0"/>
          </a:p>
          <a:p>
            <a:r>
              <a:rPr lang="tr-TR" sz="4500" i="1" dirty="0" smtClean="0"/>
              <a:t>Fuarlar komisyonu </a:t>
            </a:r>
            <a:endParaRPr lang="tr-TR" sz="4500" dirty="0" smtClean="0"/>
          </a:p>
          <a:p>
            <a:r>
              <a:rPr lang="tr-TR" sz="4500" i="1" dirty="0" smtClean="0"/>
              <a:t>Satın alma komisyonu</a:t>
            </a:r>
            <a:endParaRPr lang="tr-TR" sz="4500" dirty="0" smtClean="0"/>
          </a:p>
          <a:p>
            <a:r>
              <a:rPr lang="tr-TR" sz="4500" i="1" dirty="0" smtClean="0"/>
              <a:t>Tanıtım ve ağırlama komisyonu</a:t>
            </a:r>
            <a:endParaRPr lang="tr-TR" sz="4500" dirty="0" smtClean="0"/>
          </a:p>
          <a:p>
            <a:r>
              <a:rPr lang="tr-TR" sz="4500" i="1" dirty="0" smtClean="0"/>
              <a:t>Personel istihdam komisyonu</a:t>
            </a:r>
          </a:p>
          <a:p>
            <a:endParaRPr lang="tr-TR" sz="4500" dirty="0" smtClean="0"/>
          </a:p>
          <a:p>
            <a:r>
              <a:rPr lang="tr-TR" sz="4500" dirty="0" smtClean="0"/>
              <a:t>D-Avrupa birliği, projeler, eğitim değerlendirme komisyon</a:t>
            </a:r>
          </a:p>
          <a:p>
            <a:pPr lvl="0"/>
            <a:r>
              <a:rPr lang="tr-TR" sz="4500" dirty="0" smtClean="0"/>
              <a:t>Elektronik tescil ve elektronik imza alt yapısının güçlendirilmesi sağlandı.</a:t>
            </a:r>
          </a:p>
          <a:p>
            <a:r>
              <a:rPr lang="tr-TR" sz="2800" dirty="0"/>
              <a:t> </a:t>
            </a:r>
          </a:p>
          <a:p>
            <a:pPr algn="just"/>
            <a:endParaRPr lang="tr-TR" sz="2800" dirty="0"/>
          </a:p>
          <a:p>
            <a:pPr marL="457200" lvl="0" indent="-457200">
              <a:buFont typeface="Wingdings" pitchFamily="2" charset="2"/>
              <a:buChar char="Ø"/>
            </a:pPr>
            <a:endParaRPr lang="tr-TR" sz="24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152821656"/>
      </p:ext>
    </p:extLst>
  </p:cSld>
  <p:clrMapOvr>
    <a:masterClrMapping/>
  </p:clrMapOvr>
  <p:transition spd="slow" advClick="0" advTm="15000">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764704"/>
            <a:ext cx="8352208" cy="4824536"/>
          </a:xfrm>
        </p:spPr>
        <p:txBody>
          <a:bodyPr>
            <a:normAutofit/>
          </a:bodyPr>
          <a:lstStyle/>
          <a:p>
            <a:r>
              <a:rPr lang="tr-TR" sz="3200" dirty="0"/>
              <a:t> </a:t>
            </a:r>
          </a:p>
          <a:p>
            <a:pPr lvl="0"/>
            <a:r>
              <a:rPr lang="tr-TR" sz="3200" b="1" dirty="0"/>
              <a:t>HIDRELLEZ ŞENLİKLERİNDE YAĞLI GÜREŞ YARIŞLARI</a:t>
            </a:r>
            <a:endParaRPr lang="tr-TR" sz="3200" dirty="0"/>
          </a:p>
          <a:p>
            <a:r>
              <a:rPr lang="tr-TR" sz="3200" dirty="0"/>
              <a:t>5-6 Mayıs 2011 tarihinde Marmaris - </a:t>
            </a:r>
            <a:r>
              <a:rPr lang="tr-TR" sz="3200" dirty="0" err="1"/>
              <a:t>Günlücek</a:t>
            </a:r>
            <a:r>
              <a:rPr lang="tr-TR" sz="3200" dirty="0"/>
              <a:t> ormanında; Marmaris Dayanışma Derneği organizasyonu ve Belediyeler, çeşitli sivil toplum kuruluşlarının desteği Hıdrellez Şenlikleri düzenlendi.</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37903654"/>
      </p:ext>
    </p:extLst>
  </p:cSld>
  <p:clrMapOvr>
    <a:masterClrMapping/>
  </p:clrMapOvr>
  <p:transition spd="slow" advClick="0" advTm="15000">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412776"/>
            <a:ext cx="8352208" cy="4176464"/>
          </a:xfrm>
        </p:spPr>
        <p:txBody>
          <a:bodyPr>
            <a:normAutofit/>
          </a:bodyPr>
          <a:lstStyle/>
          <a:p>
            <a:pPr lvl="0"/>
            <a:r>
              <a:rPr lang="tr-TR" sz="3200" b="1" dirty="0" smtClean="0"/>
              <a:t>Muğla </a:t>
            </a:r>
            <a:r>
              <a:rPr lang="tr-TR" sz="3200" b="1" dirty="0"/>
              <a:t>İli Oda’lar </a:t>
            </a:r>
            <a:r>
              <a:rPr lang="tr-TR" sz="3200" b="1" dirty="0" smtClean="0"/>
              <a:t>Toplantısı</a:t>
            </a:r>
          </a:p>
          <a:p>
            <a:pPr lvl="0"/>
            <a:endParaRPr lang="tr-TR" sz="3200" dirty="0"/>
          </a:p>
          <a:p>
            <a:r>
              <a:rPr lang="tr-TR" sz="3200" dirty="0"/>
              <a:t>II. Muğla Oda ve Borsa Şubeler Toplantısı </a:t>
            </a:r>
            <a:endParaRPr lang="tr-TR" sz="3200" dirty="0" smtClean="0"/>
          </a:p>
          <a:p>
            <a:endParaRPr lang="tr-TR" sz="3200" dirty="0"/>
          </a:p>
          <a:p>
            <a:r>
              <a:rPr lang="tr-TR" sz="3200" dirty="0" smtClean="0"/>
              <a:t>13-14 </a:t>
            </a:r>
            <a:r>
              <a:rPr lang="tr-TR" sz="3200" dirty="0"/>
              <a:t>Mayıs 2011 tarihlerinde Fethiye’de yapıldı.</a:t>
            </a:r>
            <a:r>
              <a:rPr lang="tr-TR" sz="3200" b="1" dirty="0"/>
              <a:t>         </a:t>
            </a:r>
            <a:endParaRPr lang="tr-TR" sz="3200" dirty="0"/>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37903654"/>
      </p:ext>
    </p:extLst>
  </p:cSld>
  <p:clrMapOvr>
    <a:masterClrMapping/>
  </p:clrMapOvr>
  <p:transition spd="slow" advClick="0" advTm="15000">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836712"/>
            <a:ext cx="8352208" cy="4752528"/>
          </a:xfrm>
        </p:spPr>
        <p:txBody>
          <a:bodyPr>
            <a:normAutofit/>
          </a:bodyPr>
          <a:lstStyle/>
          <a:p>
            <a:pPr lvl="0"/>
            <a:r>
              <a:rPr lang="tr-TR" sz="3200" b="1" dirty="0" smtClean="0"/>
              <a:t>ÜCRETSİZ </a:t>
            </a:r>
            <a:r>
              <a:rPr lang="tr-TR" sz="3200" b="1" dirty="0"/>
              <a:t>SATIŞ PAZARLAMA TEKNİKLERİ SEMİNERİ BAŞARIYLA </a:t>
            </a:r>
            <a:r>
              <a:rPr lang="tr-TR" sz="3200" b="1" dirty="0" smtClean="0"/>
              <a:t>GERÇEKLEŞTİRİLDİ</a:t>
            </a:r>
          </a:p>
          <a:p>
            <a:pPr lvl="0"/>
            <a:endParaRPr lang="tr-TR" sz="3200" dirty="0"/>
          </a:p>
          <a:p>
            <a:r>
              <a:rPr lang="tr-TR" sz="3200" dirty="0"/>
              <a:t>Marmaris Ticaret Odası, Türk Tuborg ve ENR Eğitim ve Yönetim Danışmanlık işbirliğinde 07 – 08 Mayıs 2011 tarihlerinde ücretsiz Satış Pazarlama Teknikleri semineri düzenledi. </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37903654"/>
      </p:ext>
    </p:extLst>
  </p:cSld>
  <p:clrMapOvr>
    <a:masterClrMapping/>
  </p:clrMapOvr>
  <p:transition spd="slow" advClick="0" advTm="15000">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404664"/>
            <a:ext cx="8352208" cy="5544616"/>
          </a:xfrm>
        </p:spPr>
        <p:txBody>
          <a:bodyPr>
            <a:normAutofit fontScale="92500" lnSpcReduction="10000"/>
          </a:bodyPr>
          <a:lstStyle/>
          <a:p>
            <a:pPr lvl="0"/>
            <a:r>
              <a:rPr lang="tr-TR" sz="3200" b="1" dirty="0" smtClean="0"/>
              <a:t>Marmaris </a:t>
            </a:r>
            <a:r>
              <a:rPr lang="tr-TR" sz="3200" b="1" dirty="0"/>
              <a:t>Ticaret Odası ve Ege Üniversitesi katkıları ile hazırlanan Marmaris Yarımadası </a:t>
            </a:r>
            <a:r>
              <a:rPr lang="tr-TR" sz="3200" b="1" dirty="0" err="1"/>
              <a:t>Sosyo</a:t>
            </a:r>
            <a:r>
              <a:rPr lang="tr-TR" sz="3200" b="1" dirty="0"/>
              <a:t> –Ekonomik Analiz Ön Raporu kitap haline getirildi.</a:t>
            </a:r>
            <a:endParaRPr lang="tr-TR" sz="3200" dirty="0"/>
          </a:p>
          <a:p>
            <a:r>
              <a:rPr lang="tr-TR" sz="3200" b="1" dirty="0"/>
              <a:t> </a:t>
            </a:r>
            <a:endParaRPr lang="tr-TR" sz="3200" dirty="0"/>
          </a:p>
          <a:p>
            <a:r>
              <a:rPr lang="tr-TR" sz="3200" dirty="0"/>
              <a:t>6 Mayıs 2011 Cuma günü, öğle yemeğinde Netsel Marina El </a:t>
            </a:r>
            <a:r>
              <a:rPr lang="tr-TR" sz="3200" dirty="0" err="1"/>
              <a:t>divino</a:t>
            </a:r>
            <a:r>
              <a:rPr lang="tr-TR" sz="3200" dirty="0"/>
              <a:t> restoranda odamız Yönetim Kurulu Başkanı Mehmet Baysal ve  üyelerinin, Ege Üniversitesi İktisadi İdari Bilimler Fakültesi Dekanı Prof. Dr. Haluk </a:t>
            </a:r>
            <a:r>
              <a:rPr lang="tr-TR" sz="3200" dirty="0" err="1"/>
              <a:t>Soyuer</a:t>
            </a:r>
            <a:r>
              <a:rPr lang="tr-TR" sz="3200" dirty="0"/>
              <a:t> ve ekibinin de katılımları ile Marmaris Yarımadası </a:t>
            </a:r>
            <a:r>
              <a:rPr lang="tr-TR" sz="3200" dirty="0" err="1"/>
              <a:t>Sosyo</a:t>
            </a:r>
            <a:r>
              <a:rPr lang="tr-TR" sz="3200" dirty="0"/>
              <a:t>–Ekonomik Analiz Ön Raporu hakkında basın mensuplarına detaylı bilgi verildi.</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37903654"/>
      </p:ext>
    </p:extLst>
  </p:cSld>
  <p:clrMapOvr>
    <a:masterClrMapping/>
  </p:clrMapOvr>
  <p:transition spd="slow" advClick="0" advTm="15000">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5904656"/>
          </a:xfrm>
        </p:spPr>
        <p:txBody>
          <a:bodyPr>
            <a:normAutofit lnSpcReduction="10000"/>
          </a:bodyPr>
          <a:lstStyle/>
          <a:p>
            <a:pPr lvl="0"/>
            <a:r>
              <a:rPr lang="tr-TR" sz="3200" b="1" dirty="0"/>
              <a:t>ODAMIZDAN MARMARİS ÇEVRECİLER DERNEĞİNE </a:t>
            </a:r>
            <a:r>
              <a:rPr lang="tr-TR" sz="3200" b="1" dirty="0" smtClean="0"/>
              <a:t>DESTEK</a:t>
            </a:r>
          </a:p>
          <a:p>
            <a:pPr lvl="0"/>
            <a:endParaRPr lang="tr-TR" sz="3200" dirty="0"/>
          </a:p>
          <a:p>
            <a:r>
              <a:rPr lang="tr-TR" sz="3200" b="1" dirty="0"/>
              <a:t>“Lütfen kirletmeyin” uyarısı </a:t>
            </a:r>
            <a:endParaRPr lang="tr-TR" sz="3200" dirty="0"/>
          </a:p>
          <a:p>
            <a:pPr algn="ctr"/>
            <a:r>
              <a:rPr lang="tr-TR" sz="3200" dirty="0"/>
              <a:t>Marmaris Çevrecileri Derneği (MÇD), çevre ile ilgili uyarıcı bilgilerin üzerinde olduğu 16 tabelayı ilçenin değişik noktalarına dikti. Çevre temizliğine dikkat çekmek amacıyla hazırlanan tabelalarda </a:t>
            </a:r>
            <a:endParaRPr lang="tr-TR" sz="3200" dirty="0" smtClean="0"/>
          </a:p>
          <a:p>
            <a:pPr algn="ctr"/>
            <a:r>
              <a:rPr lang="tr-TR" sz="3200" b="1" i="1" dirty="0" smtClean="0"/>
              <a:t>“</a:t>
            </a:r>
            <a:r>
              <a:rPr lang="tr-TR" sz="3200" b="1" i="1" dirty="0"/>
              <a:t>Unutmayın! Orman, toprak, su yoksa biz de yokuz sizler de… Lütfen kirletmeyin</a:t>
            </a:r>
            <a:r>
              <a:rPr lang="tr-TR" sz="3200" b="1" i="1" dirty="0" smtClean="0"/>
              <a:t>”</a:t>
            </a:r>
          </a:p>
          <a:p>
            <a:pPr algn="ctr"/>
            <a:r>
              <a:rPr lang="tr-TR" sz="3200" b="1" i="1" dirty="0" smtClean="0"/>
              <a:t> </a:t>
            </a:r>
            <a:r>
              <a:rPr lang="tr-TR" sz="3200" dirty="0"/>
              <a:t>uyarısı yer aldı.</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37903654"/>
      </p:ext>
    </p:extLst>
  </p:cSld>
  <p:clrMapOvr>
    <a:masterClrMapping/>
  </p:clrMapOvr>
  <p:transition spd="slow" advClick="0" advTm="15000">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88640"/>
            <a:ext cx="8352208" cy="6048672"/>
          </a:xfrm>
        </p:spPr>
        <p:txBody>
          <a:bodyPr>
            <a:normAutofit fontScale="85000" lnSpcReduction="10000"/>
          </a:bodyPr>
          <a:lstStyle/>
          <a:p>
            <a:pPr lvl="0" algn="ctr"/>
            <a:r>
              <a:rPr lang="tr-TR" sz="3200" b="1" dirty="0" smtClean="0"/>
              <a:t>(</a:t>
            </a:r>
            <a:r>
              <a:rPr lang="tr-TR" sz="3200" b="1" dirty="0"/>
              <a:t>TAPDK)</a:t>
            </a:r>
            <a:r>
              <a:rPr lang="tr-TR" sz="3200" u="sng" dirty="0"/>
              <a:t> </a:t>
            </a:r>
            <a:endParaRPr lang="tr-TR" sz="3200" u="sng" dirty="0" smtClean="0"/>
          </a:p>
          <a:p>
            <a:pPr lvl="0" algn="ctr"/>
            <a:r>
              <a:rPr lang="tr-TR" sz="3200" u="sng" dirty="0" smtClean="0">
                <a:hlinkClick r:id="rId3"/>
              </a:rPr>
              <a:t>Tütün </a:t>
            </a:r>
            <a:r>
              <a:rPr lang="tr-TR" sz="3200" u="sng" dirty="0">
                <a:hlinkClick r:id="rId3"/>
              </a:rPr>
              <a:t>ve Alkol Piyasası Düzenleme Kurumu</a:t>
            </a:r>
            <a:endParaRPr lang="tr-TR" sz="3200" dirty="0"/>
          </a:p>
          <a:p>
            <a:r>
              <a:rPr lang="tr-TR" sz="3200" dirty="0"/>
              <a:t>Odamız bünyesinde TAPDK birimi açılmıştır. Diğer odalarla ortak çalışmalarımız ve Türkiye Odalar Borsalar Birliği’ne bildirdiğimiz talep yazıları neticesinde sahil kesiminde yer alan bazı ilçe odalarının da üyelerine TAPDK hizmeti verme yetkisi verilmiştir. Bununla birlikte Marmaris Ticaret Odası olarak oda bünyesinde TAPDK birimi açılmış ve üyelerimize hizmet verme yetkisi alınmıştır. TAPDK birimimiz açıldığından </a:t>
            </a:r>
            <a:r>
              <a:rPr lang="tr-TR" sz="3200" dirty="0" smtClean="0"/>
              <a:t>buyana 885 üyemize </a:t>
            </a:r>
            <a:r>
              <a:rPr lang="tr-TR" sz="3200" dirty="0"/>
              <a:t>hizmet verilmiştir. Bu hizmet sayesinde üyelerimiz TAPDK işlemleri için Muğla’ya gitmek zorunda kalmamaktadır, ayrıca verilen bilgilendirme ve duyurularla yapması gereken işlemler zamanında yapılmaktadır.</a:t>
            </a:r>
          </a:p>
          <a:p>
            <a:pPr algn="just"/>
            <a:endParaRPr lang="tr-TR" sz="3200" dirty="0"/>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37903654"/>
      </p:ext>
    </p:extLst>
  </p:cSld>
  <p:clrMapOvr>
    <a:masterClrMapping/>
  </p:clrMapOvr>
  <p:transition spd="slow" advClick="0" advTm="15000">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412776"/>
            <a:ext cx="8352208" cy="4176464"/>
          </a:xfrm>
        </p:spPr>
        <p:txBody>
          <a:bodyPr>
            <a:normAutofit fontScale="85000" lnSpcReduction="10000"/>
          </a:bodyPr>
          <a:lstStyle/>
          <a:p>
            <a:pPr algn="just"/>
            <a:r>
              <a:rPr lang="tr-TR" sz="3200" dirty="0" smtClean="0"/>
              <a:t>16-22 </a:t>
            </a:r>
            <a:r>
              <a:rPr lang="tr-TR" sz="3200" dirty="0"/>
              <a:t>Haziran 2011 tarihleri arasında Muğla ili ve ilçelerindeki ticaret ve sanayi odalarının sponsorluğunda ilimizi ve ilçelerini ziyaret eden Litvanyalı </a:t>
            </a:r>
            <a:r>
              <a:rPr lang="tr-TR" sz="3200" dirty="0" err="1"/>
              <a:t>basın&amp;medya</a:t>
            </a:r>
            <a:r>
              <a:rPr lang="tr-TR" sz="3200" dirty="0"/>
              <a:t> temsilcileri, bu ziyaret kapsamında Dalaman, Fethiye, Dalyan, Köyceğiz, Marmaris, Muğla ve Bodrum’u ayrıntılı olarak gezdiler ve bu ilçelerin tanıtımı için çekim yaptılar. Ticaret ve Sanayi Odası başkanları ve belediye başkanları ile röportaj yapan Litvanyalı heyet, ülkelerinde ilçemizin de geniş bir şekilde tanıtımına yer vereceklerini belirttiler.</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37903654"/>
      </p:ext>
    </p:extLst>
  </p:cSld>
  <p:clrMapOvr>
    <a:masterClrMapping/>
  </p:clrMapOvr>
  <p:transition spd="slow" advClick="0" advTm="15000">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412776"/>
            <a:ext cx="8352208" cy="4176464"/>
          </a:xfrm>
        </p:spPr>
        <p:txBody>
          <a:bodyPr>
            <a:normAutofit/>
          </a:bodyPr>
          <a:lstStyle/>
          <a:p>
            <a:pPr algn="just"/>
            <a:r>
              <a:rPr lang="tr-TR" sz="3200" dirty="0" smtClean="0"/>
              <a:t>MARMARİS </a:t>
            </a:r>
            <a:r>
              <a:rPr lang="tr-TR" sz="3200" dirty="0"/>
              <a:t>BİLİMSELİNİ OLUŞTURMAK ADINA HAZIRLIKLAR DEVAM EDİYOR</a:t>
            </a:r>
            <a:r>
              <a:rPr lang="tr-TR" sz="3200" dirty="0" smtClean="0"/>
              <a:t>…</a:t>
            </a:r>
          </a:p>
          <a:p>
            <a:pPr algn="just"/>
            <a:endParaRPr lang="tr-TR" sz="3200" dirty="0"/>
          </a:p>
          <a:p>
            <a:pPr algn="just"/>
            <a:r>
              <a:rPr lang="tr-TR" sz="3200" dirty="0"/>
              <a:t>MARMARİS TİCARET ODASI VE EGE ÜNİVERSİTESİ PERİYODİK TOPLANTILARINDAN BİR DİĞERİNİ 09 Haziran 2011 CUMA GÜNÜ GERÇEKLEŞTİRDİ.</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37903654"/>
      </p:ext>
    </p:extLst>
  </p:cSld>
  <p:clrMapOvr>
    <a:masterClrMapping/>
  </p:clrMapOvr>
  <p:transition spd="slow" advClick="0" advTm="15000">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60648"/>
            <a:ext cx="8352208" cy="5688632"/>
          </a:xfrm>
        </p:spPr>
        <p:txBody>
          <a:bodyPr>
            <a:normAutofit fontScale="85000" lnSpcReduction="10000"/>
          </a:bodyPr>
          <a:lstStyle/>
          <a:p>
            <a:pPr lvl="0"/>
            <a:r>
              <a:rPr lang="tr-TR" sz="3200" b="1" dirty="0" err="1" smtClean="0"/>
              <a:t>Amos</a:t>
            </a:r>
            <a:r>
              <a:rPr lang="tr-TR" sz="3200" b="1" dirty="0" smtClean="0"/>
              <a:t> </a:t>
            </a:r>
            <a:r>
              <a:rPr lang="tr-TR" sz="3200" b="1" dirty="0"/>
              <a:t>Antik Kenti tanıtım çalışmaları devam ediyor.</a:t>
            </a:r>
            <a:endParaRPr lang="tr-TR" sz="3200" dirty="0"/>
          </a:p>
          <a:p>
            <a:r>
              <a:rPr lang="tr-TR" sz="3200" dirty="0"/>
              <a:t>Marmaris ilçesi, Turunç </a:t>
            </a:r>
            <a:r>
              <a:rPr lang="tr-TR" sz="3200" dirty="0" err="1"/>
              <a:t>Belde’si</a:t>
            </a:r>
            <a:r>
              <a:rPr lang="tr-TR" sz="3200" dirty="0"/>
              <a:t>, </a:t>
            </a:r>
            <a:r>
              <a:rPr lang="tr-TR" sz="3200" dirty="0" err="1"/>
              <a:t>Kumlubük</a:t>
            </a:r>
            <a:r>
              <a:rPr lang="tr-TR" sz="3200" dirty="0"/>
              <a:t> Mevkii’nde </a:t>
            </a:r>
            <a:r>
              <a:rPr lang="tr-TR" sz="3200" dirty="0" err="1"/>
              <a:t>Rhodos</a:t>
            </a:r>
            <a:r>
              <a:rPr lang="tr-TR" sz="3200" dirty="0"/>
              <a:t> karşı yakasının önemli yerleşmelerinden biri olan </a:t>
            </a:r>
            <a:r>
              <a:rPr lang="tr-TR" sz="3200" dirty="0" err="1"/>
              <a:t>Amos</a:t>
            </a:r>
            <a:r>
              <a:rPr lang="tr-TR" sz="3200" dirty="0"/>
              <a:t> Antik Kentinin Marmaris Ticaret Odası tarafından 2010 yılında; bütünüyle finanse ettiği-</a:t>
            </a:r>
            <a:r>
              <a:rPr lang="tr-TR" sz="3200" dirty="0" err="1"/>
              <a:t>Amos</a:t>
            </a:r>
            <a:r>
              <a:rPr lang="tr-TR" sz="3200" dirty="0"/>
              <a:t> Antik Kentinin temizlik çalışması ve yol güzergâhlarının belirlenmesi çalışması sonunda turizme kazandırılmıştı. Ticaret odası olarak sosyal ve kültürel sorumluluklarımızın bilincinde olarak; 2011 yılında da </a:t>
            </a:r>
            <a:r>
              <a:rPr lang="tr-TR" sz="3200" dirty="0" err="1"/>
              <a:t>Amos</a:t>
            </a:r>
            <a:r>
              <a:rPr lang="tr-TR" sz="3200" dirty="0"/>
              <a:t> Antik kentinin yüzeysel temizlik çalışmaları yapılmış olup; broşür, dergi ve televizyonlarda tanıtım çalışmalarımız devam etmektedir.  Ayrıca Marmaris ve Turunç ilçesi civarında </a:t>
            </a:r>
            <a:r>
              <a:rPr lang="tr-TR" sz="3200" dirty="0" err="1"/>
              <a:t>Amos</a:t>
            </a:r>
            <a:r>
              <a:rPr lang="tr-TR" sz="3200" dirty="0"/>
              <a:t> Antik Kenti resimleri billboardlarda yerini almıştır.</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37903654"/>
      </p:ext>
    </p:extLst>
  </p:cSld>
  <p:clrMapOvr>
    <a:masterClrMapping/>
  </p:clrMapOvr>
  <p:transition spd="slow" advClick="0" advTm="15000">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332656"/>
            <a:ext cx="8352208" cy="5904656"/>
          </a:xfrm>
        </p:spPr>
        <p:txBody>
          <a:bodyPr>
            <a:normAutofit fontScale="85000" lnSpcReduction="10000"/>
          </a:bodyPr>
          <a:lstStyle/>
          <a:p>
            <a:pPr lvl="0"/>
            <a:r>
              <a:rPr lang="tr-TR" sz="3200" dirty="0" smtClean="0"/>
              <a:t>54</a:t>
            </a:r>
            <a:r>
              <a:rPr lang="tr-TR" sz="3200" dirty="0"/>
              <a:t>. Dönem Turizm Bakanı, Turizm Araştırmaları Derneği (TURAD) Başkanı, Bahattin YÜCEL;  Alternatif ve Sürdürülebilir Turizm’in Marmaris’te hayata geçmesi adına Marmaris Ticaret Odası tarafından hazırlanan projeleri ve yapılan çalışmaları yerinde inceledi.</a:t>
            </a:r>
          </a:p>
          <a:p>
            <a:r>
              <a:rPr lang="tr-TR" sz="3200" dirty="0"/>
              <a:t> </a:t>
            </a:r>
          </a:p>
          <a:p>
            <a:pPr lvl="0"/>
            <a:r>
              <a:rPr lang="tr-TR" sz="3200" b="1" dirty="0"/>
              <a:t>Marmaris çam balımızı uluslar arası bir marka olarak turizme kazandırabilmek için ilk temeller atıldı.</a:t>
            </a:r>
            <a:r>
              <a:rPr lang="tr-TR" sz="3200" dirty="0"/>
              <a:t>  </a:t>
            </a:r>
          </a:p>
          <a:p>
            <a:r>
              <a:rPr lang="tr-TR" sz="3200" dirty="0"/>
              <a:t>Marmaris Ticaret Odası ve Osmaniye Köyü Muhtarlığı tarafından aylardır sürdürülen çalışmaların ardından hayata geçirilmesi </a:t>
            </a:r>
            <a:r>
              <a:rPr lang="tr-TR" sz="3200" dirty="0" err="1"/>
              <a:t>planlanan‘Bal</a:t>
            </a:r>
            <a:r>
              <a:rPr lang="tr-TR" sz="3200" dirty="0"/>
              <a:t> Evi’ </a:t>
            </a:r>
            <a:r>
              <a:rPr lang="tr-TR" sz="3200" dirty="0" err="1"/>
              <a:t>nin</a:t>
            </a:r>
            <a:r>
              <a:rPr lang="tr-TR" sz="3200" dirty="0"/>
              <a:t> temeli, 01 Temmuz 2011 de düzenlenen törenle atıldı.</a:t>
            </a:r>
          </a:p>
          <a:p>
            <a:r>
              <a:rPr lang="tr-TR" sz="3200" dirty="0"/>
              <a:t> </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37903654"/>
      </p:ext>
    </p:extLst>
  </p:cSld>
  <p:clrMapOvr>
    <a:masterClrMapping/>
  </p:clrMapOvr>
  <p:transition spd="slow" advClick="0" advTm="15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28599"/>
            <a:ext cx="8136903" cy="6314852"/>
          </a:xfrm>
        </p:spPr>
        <p:txBody>
          <a:bodyPr>
            <a:normAutofit/>
          </a:bodyPr>
          <a:lstStyle/>
          <a:p>
            <a:pPr algn="just"/>
            <a:r>
              <a:rPr lang="tr-TR" sz="2800" dirty="0"/>
              <a:t> </a:t>
            </a:r>
          </a:p>
          <a:p>
            <a:pPr marL="342900" indent="-342900" algn="just">
              <a:buFont typeface="Wingdings" pitchFamily="2" charset="2"/>
              <a:buChar char="Ø"/>
            </a:pPr>
            <a:r>
              <a:rPr lang="tr-TR" sz="2400" b="1" dirty="0" smtClean="0"/>
              <a:t>ÇALIŞANLARIMIZIN İŞ PERFORMANSLARINI YÜKSELTMEK ADINA GEREKLİ DÜZELTMELER VE İYİLEŞTİRMELER YAPTIK. </a:t>
            </a:r>
            <a:endParaRPr lang="tr-TR" sz="2400" dirty="0" smtClean="0"/>
          </a:p>
          <a:p>
            <a:pPr lvl="0"/>
            <a:endParaRPr lang="tr-TR" sz="2400" dirty="0" smtClean="0"/>
          </a:p>
          <a:p>
            <a:pPr lvl="0"/>
            <a:endParaRPr lang="tr-TR" sz="2400" dirty="0" smtClean="0"/>
          </a:p>
          <a:p>
            <a:pPr marL="342900" lvl="0" indent="-342900">
              <a:buFont typeface="Wingdings" pitchFamily="2" charset="2"/>
              <a:buChar char="§"/>
            </a:pPr>
            <a:r>
              <a:rPr lang="tr-TR" sz="2400" dirty="0" smtClean="0"/>
              <a:t>Personel </a:t>
            </a:r>
            <a:r>
              <a:rPr lang="tr-TR" sz="2400" dirty="0"/>
              <a:t>alımında komisyonumuz kişiye göre iş değil, işe göre personel istihdamını sağlamıştır. Bu da odamızın </a:t>
            </a:r>
            <a:r>
              <a:rPr lang="tr-TR" sz="2400" dirty="0" err="1"/>
              <a:t>kaliteleşmesi</a:t>
            </a:r>
            <a:r>
              <a:rPr lang="tr-TR" sz="2400" dirty="0"/>
              <a:t> yönünde büyük katkı sağladı</a:t>
            </a:r>
            <a:r>
              <a:rPr lang="tr-TR" sz="2400" dirty="0" smtClean="0"/>
              <a:t>.</a:t>
            </a:r>
          </a:p>
          <a:p>
            <a:pPr lvl="0"/>
            <a:endParaRPr lang="tr-TR" sz="2400" dirty="0"/>
          </a:p>
          <a:p>
            <a:pPr marL="342900" lvl="0" indent="-342900">
              <a:buFont typeface="Wingdings" pitchFamily="2" charset="2"/>
              <a:buChar char="§"/>
            </a:pPr>
            <a:r>
              <a:rPr lang="tr-TR" sz="2400" dirty="0"/>
              <a:t>Personelimize kurum için eğitimler verildi. Personelin motivasyonunu dinamik tutmak için çeşitli organizasyonlar düzenledik. </a:t>
            </a:r>
          </a:p>
          <a:p>
            <a:pPr marL="457200" lvl="0" indent="-457200">
              <a:buFont typeface="Wingdings" pitchFamily="2" charset="2"/>
              <a:buChar char="Ø"/>
            </a:pPr>
            <a:endParaRPr lang="tr-TR" sz="2400" b="1" u="sng" dirty="0" smtClean="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097620823"/>
      </p:ext>
    </p:extLst>
  </p:cSld>
  <p:clrMapOvr>
    <a:masterClrMapping/>
  </p:clrMapOvr>
  <p:transition spd="slow" advClick="0" advTm="15000">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476672"/>
            <a:ext cx="8352208" cy="5544616"/>
          </a:xfrm>
        </p:spPr>
        <p:txBody>
          <a:bodyPr>
            <a:normAutofit fontScale="92500" lnSpcReduction="10000"/>
          </a:bodyPr>
          <a:lstStyle/>
          <a:p>
            <a:pPr lvl="0"/>
            <a:r>
              <a:rPr lang="tr-TR" sz="3200" b="1" dirty="0" smtClean="0"/>
              <a:t>MARMARİS </a:t>
            </a:r>
            <a:r>
              <a:rPr lang="tr-TR" sz="3200" b="1" dirty="0"/>
              <a:t>YARIMADASI STRATEJİK PLAN ÇALIŞMASININ 2. AŞAMASINA BAŞLADIK</a:t>
            </a:r>
            <a:endParaRPr lang="tr-TR" sz="3200" dirty="0"/>
          </a:p>
          <a:p>
            <a:r>
              <a:rPr lang="tr-TR" sz="3200" b="1" dirty="0"/>
              <a:t>“Marmaris İçin Ortak Akıl” </a:t>
            </a:r>
            <a:r>
              <a:rPr lang="tr-TR" sz="3200" dirty="0"/>
              <a:t>toplantısı gerçekleştirilmiştir.</a:t>
            </a:r>
          </a:p>
          <a:p>
            <a:r>
              <a:rPr lang="tr-TR" sz="3200" dirty="0"/>
              <a:t>Marmaris Ticaret Odası olarak Ege Üniversitesi İktisadi ve İdari Bilimler Fakültesi İşletme Bölümü öğretim üyeleri ile beraber Marmaris’in geleceğini şekillendirecek olan bir stratejik plan çalışmasının 1. Aşaması olan “Marmaris </a:t>
            </a:r>
            <a:r>
              <a:rPr lang="tr-TR" sz="3200" dirty="0" err="1"/>
              <a:t>sosyo</a:t>
            </a:r>
            <a:r>
              <a:rPr lang="tr-TR" sz="3200" dirty="0"/>
              <a:t>-ekonomik analiz ön raporu “ çalışmasını tamamladıktan sonra 2. Aşamasının da çalışmalarına 2011’in Haziran ayı itibariyle başlamış bulunmaktayız.</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37903654"/>
      </p:ext>
    </p:extLst>
  </p:cSld>
  <p:clrMapOvr>
    <a:masterClrMapping/>
  </p:clrMapOvr>
  <p:transition spd="slow" advClick="0" advTm="15000">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9697" name="Picture 1" descr="C:\Users\USER1\Desktop\NİSAN İMECE\2011 ETKİNLİK RES\STRATEJİ PAN ZİY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60648"/>
            <a:ext cx="4968552" cy="33123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698" name="Picture 2" descr="C:\Users\USER1\Desktop\NİSAN İMECE\2011 ETKİNLİK RES\STRATEJİ PLAN Zİ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3789040"/>
            <a:ext cx="4464496" cy="29763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903654"/>
      </p:ext>
    </p:extLst>
  </p:cSld>
  <p:clrMapOvr>
    <a:masterClrMapping/>
  </p:clrMapOvr>
  <p:transition spd="slow" advClick="0" advTm="15000">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476672"/>
            <a:ext cx="8352208" cy="5472608"/>
          </a:xfrm>
        </p:spPr>
        <p:txBody>
          <a:bodyPr>
            <a:normAutofit fontScale="77500" lnSpcReduction="20000"/>
          </a:bodyPr>
          <a:lstStyle/>
          <a:p>
            <a:endParaRPr lang="tr-TR" sz="3200" dirty="0"/>
          </a:p>
          <a:p>
            <a:pPr lvl="0"/>
            <a:r>
              <a:rPr lang="tr-TR" sz="3200" b="1" dirty="0"/>
              <a:t>TÜRSAB BAŞKANI BAŞARAN ULUSOY’UN KATILIMI İLE TURİZM ÇALIŞTAY TOPLANTISI GERÇEKLEŞTİ.</a:t>
            </a:r>
            <a:endParaRPr lang="tr-TR" sz="3200" dirty="0"/>
          </a:p>
          <a:p>
            <a:r>
              <a:rPr lang="tr-TR" sz="3200" dirty="0"/>
              <a:t>Marmaris Ticaret Odası olarak sürekli hale getirmeyi planladığımız “Turizm </a:t>
            </a:r>
            <a:r>
              <a:rPr lang="tr-TR" sz="3200" dirty="0" err="1"/>
              <a:t>Çalıştay</a:t>
            </a:r>
            <a:r>
              <a:rPr lang="tr-TR" sz="3200" dirty="0"/>
              <a:t> </a:t>
            </a:r>
            <a:r>
              <a:rPr lang="tr-TR" sz="3200" dirty="0" err="1"/>
              <a:t>Toplantıları”nın</a:t>
            </a:r>
            <a:r>
              <a:rPr lang="tr-TR" sz="3200" dirty="0"/>
              <a:t> ilki, onur konuğu TÜRSAB Başkanı Başaran Ulusoy’un katılımıyla 05 Ağustos 2011 Cuma günü gerçekleştirildi. Toplantıya; il turizm Müdürü Kamil Özer; </a:t>
            </a:r>
            <a:r>
              <a:rPr lang="tr-TR" sz="3200" dirty="0" err="1"/>
              <a:t>Martab</a:t>
            </a:r>
            <a:r>
              <a:rPr lang="tr-TR" sz="3200" dirty="0"/>
              <a:t> Koordinasyon Kurulu Başkanı Asım Geniş, </a:t>
            </a:r>
            <a:r>
              <a:rPr lang="tr-TR" sz="3200" dirty="0" err="1"/>
              <a:t>Türsab</a:t>
            </a:r>
            <a:r>
              <a:rPr lang="tr-TR" sz="3200" dirty="0"/>
              <a:t> Marmaris Yürütme Kurulu Başkanı İsmail </a:t>
            </a:r>
            <a:r>
              <a:rPr lang="tr-TR" sz="3200" dirty="0" err="1"/>
              <a:t>Özbozdağ</a:t>
            </a:r>
            <a:r>
              <a:rPr lang="tr-TR" sz="3200" dirty="0"/>
              <a:t>, </a:t>
            </a:r>
            <a:r>
              <a:rPr lang="tr-TR" sz="3200" dirty="0" err="1"/>
              <a:t>Getob</a:t>
            </a:r>
            <a:r>
              <a:rPr lang="tr-TR" sz="3200" dirty="0"/>
              <a:t> Başkanı İlhan Açıkgöz, Odamız Meclis Başkanı Hüseyin Süer, Yönetim Kur. Başkanı Mehmet Baysal, Yönetim Kurulu ve  Meclis Üyeleri ve Marmaris’in önde gelen turizmcileri katıldı.</a:t>
            </a:r>
          </a:p>
          <a:p>
            <a:r>
              <a:rPr lang="tr-TR" sz="3200" dirty="0"/>
              <a:t>Marmaris’in 2011 yılında yaşadığı sorunların konuşulduğu ve 2012 yılı turizm sezonunda beraberce yapılabilecek iyileştirici projelerin belirlendiği, Marmaris’te ortak akıl, ortak çalışma ortamı sağlanması için önerilerin alındığı bir toplantı oldu.</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126148483"/>
      </p:ext>
    </p:extLst>
  </p:cSld>
  <p:clrMapOvr>
    <a:masterClrMapping/>
  </p:clrMapOvr>
  <p:transition spd="slow" advClick="0" advTm="15000">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404664"/>
            <a:ext cx="8352208" cy="5976664"/>
          </a:xfrm>
        </p:spPr>
        <p:txBody>
          <a:bodyPr>
            <a:normAutofit fontScale="85000" lnSpcReduction="20000"/>
          </a:bodyPr>
          <a:lstStyle/>
          <a:p>
            <a:pPr lvl="0"/>
            <a:r>
              <a:rPr lang="tr-TR" sz="3200" b="1" dirty="0" err="1" smtClean="0"/>
              <a:t>Hanutçuluk</a:t>
            </a:r>
            <a:r>
              <a:rPr lang="tr-TR" sz="3200" b="1" dirty="0" smtClean="0"/>
              <a:t> </a:t>
            </a:r>
            <a:r>
              <a:rPr lang="tr-TR" sz="3200" b="1" dirty="0"/>
              <a:t>Yapma, Turizmi Karalama”</a:t>
            </a:r>
            <a:endParaRPr lang="tr-TR" sz="3200" dirty="0"/>
          </a:p>
          <a:p>
            <a:r>
              <a:rPr lang="tr-TR" sz="3200" dirty="0"/>
              <a:t>      </a:t>
            </a:r>
            <a:r>
              <a:rPr lang="tr-TR" sz="3200" i="1" dirty="0"/>
              <a:t>Daha Fazla Turist – Daha İyi Turizm – Daha Çok Alışveriş İçin </a:t>
            </a:r>
            <a:endParaRPr lang="tr-TR" sz="3200" dirty="0"/>
          </a:p>
          <a:p>
            <a:r>
              <a:rPr lang="tr-TR" sz="3200" dirty="0"/>
              <a:t>Marmaris Kaymakamlığı, Marmaris İlçe Emniyet Müdürlüğü ve Marmaris Ticaret Odası ortak çalışması ile, ilçemiz turizminin en önemli sorunlarından biri olan ‘</a:t>
            </a:r>
            <a:r>
              <a:rPr lang="tr-TR" sz="3200" dirty="0" err="1"/>
              <a:t>Hanutçuluk’la</a:t>
            </a:r>
            <a:r>
              <a:rPr lang="tr-TR" sz="3200" dirty="0"/>
              <a:t> mücadele için </a:t>
            </a:r>
            <a:r>
              <a:rPr lang="tr-TR" sz="3200" b="1" dirty="0"/>
              <a:t>“</a:t>
            </a:r>
            <a:r>
              <a:rPr lang="tr-TR" sz="3200" b="1" dirty="0" err="1"/>
              <a:t>Hanutçuluk</a:t>
            </a:r>
            <a:r>
              <a:rPr lang="tr-TR" sz="3200" b="1" dirty="0"/>
              <a:t> Yapma, Turizmi Karalama”</a:t>
            </a:r>
            <a:r>
              <a:rPr lang="tr-TR" sz="3200" dirty="0"/>
              <a:t> projesi hayata geçirildi. Bu proje çerçevesinde ilçe esnafına dağıtılmak üzere 5 bin broşür ve bin adet afiş bastırıldı. Ayrıca </a:t>
            </a:r>
            <a:r>
              <a:rPr lang="tr-TR" sz="3200" dirty="0" err="1"/>
              <a:t>hanutçulukla</a:t>
            </a:r>
            <a:r>
              <a:rPr lang="tr-TR" sz="3200" dirty="0"/>
              <a:t> hem yerel halkın hem de ziyaretçilerin rahat dolaşım hakkının engellenmesi bizlere bir kez daha mesleki eğitimin önemini gösterdiği için proje kapsamında Ticaret Odası tarafından önceki yıllarda başlatılan eğitimlere 2012 sezonuna hazırlanırken de yoğun olarak </a:t>
            </a:r>
            <a:r>
              <a:rPr lang="tr-TR" sz="3200" dirty="0" err="1"/>
              <a:t>hanutçuluk</a:t>
            </a:r>
            <a:r>
              <a:rPr lang="tr-TR" sz="3200" dirty="0"/>
              <a:t> projesi kapsamında devam edileceğinin kararı alındı.</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126148483"/>
      </p:ext>
    </p:extLst>
  </p:cSld>
  <p:clrMapOvr>
    <a:masterClrMapping/>
  </p:clrMapOvr>
  <p:transition spd="slow" advClick="0" advTm="15000">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5234" name="Picture 2" descr="C:\Users\USER1\Desktop\NİSAN İMECE\2011 ETKİNLİK RES\hanut broşür kapa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41266"/>
            <a:ext cx="7954696" cy="59046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48483"/>
      </p:ext>
    </p:extLst>
  </p:cSld>
  <p:clrMapOvr>
    <a:masterClrMapping/>
  </p:clrMapOvr>
  <p:transition spd="slow" advClick="0" advTm="15000">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412776"/>
            <a:ext cx="8352208" cy="4176464"/>
          </a:xfrm>
        </p:spPr>
        <p:txBody>
          <a:bodyPr>
            <a:normAutofit/>
          </a:bodyPr>
          <a:lstStyle/>
          <a:p>
            <a:pPr lvl="0"/>
            <a:r>
              <a:rPr lang="tr-TR" sz="3200" b="1" dirty="0" smtClean="0"/>
              <a:t>Eleman </a:t>
            </a:r>
            <a:r>
              <a:rPr lang="tr-TR" sz="3200" b="1" dirty="0"/>
              <a:t>Bulmanın Yeni Yöntemi                 www.marmariskariyer.com</a:t>
            </a:r>
          </a:p>
          <a:p>
            <a:r>
              <a:rPr lang="tr-TR" sz="3200" dirty="0"/>
              <a:t>Marmaris Ticaret Odası tarafından faaliyete geçirilen </a:t>
            </a:r>
            <a:r>
              <a:rPr lang="tr-TR" sz="3200" b="1" u="sng" dirty="0">
                <a:hlinkClick r:id="rId3"/>
              </a:rPr>
              <a:t>www.marmariskariyer.com</a:t>
            </a:r>
            <a:r>
              <a:rPr lang="tr-TR" sz="3200" b="1" dirty="0"/>
              <a:t> </a:t>
            </a:r>
            <a:r>
              <a:rPr lang="tr-TR" sz="3200" dirty="0"/>
              <a:t> web sitesi; iş arayanları ve işverenleri aynı platformda buluşturuyor ve bu hizmetten ücretsiz olarak yararlanmanızı sağlıyor.</a:t>
            </a:r>
          </a:p>
          <a:p>
            <a:pPr algn="just"/>
            <a:endParaRPr lang="tr-TR" sz="3200" dirty="0"/>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126148483"/>
      </p:ext>
    </p:extLst>
  </p:cSld>
  <p:clrMapOvr>
    <a:masterClrMapping/>
  </p:clrMapOvr>
  <p:transition spd="slow" advClick="0" advTm="15000">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88640"/>
            <a:ext cx="8352208" cy="2952328"/>
          </a:xfrm>
        </p:spPr>
        <p:txBody>
          <a:bodyPr>
            <a:normAutofit fontScale="92500" lnSpcReduction="20000"/>
          </a:bodyPr>
          <a:lstStyle/>
          <a:p>
            <a:pPr lvl="0"/>
            <a:r>
              <a:rPr lang="tr-TR" sz="3200" b="1" dirty="0" smtClean="0"/>
              <a:t>MARMARİS </a:t>
            </a:r>
            <a:r>
              <a:rPr lang="tr-TR" sz="3200" b="1" dirty="0"/>
              <a:t>BALEVİ PROJESİ ANALİZ TOPLANTISI</a:t>
            </a:r>
            <a:endParaRPr lang="tr-TR" sz="3200" dirty="0"/>
          </a:p>
          <a:p>
            <a:r>
              <a:rPr lang="tr-TR" sz="3200" dirty="0"/>
              <a:t>Marmaris Ticaret Odası, Osmaniye Köyü Muhtarlığı işbirliğinde oluşturulan Marmaris </a:t>
            </a:r>
            <a:r>
              <a:rPr lang="tr-TR" sz="3200" dirty="0" err="1"/>
              <a:t>Balevi</a:t>
            </a:r>
            <a:r>
              <a:rPr lang="tr-TR" sz="3200" dirty="0"/>
              <a:t> Projesi kapsamında paydaş olarak benimsenen Muğla Arı Yetiştiricileri Birliği(MAYBİR), Muğla Üniversitesi, Çine Arıcılık Müzesi ile 12 Aralık 2011 tarihinde bir toplantı gerçekleştirilmiştir. </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6258" name="Picture 2" descr="C:\Users\USER1\Desktop\NİSAN İMECE\2011 ETKİNLİK RES\arıcılık toplantı 0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3212976"/>
            <a:ext cx="5400600" cy="3330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48483"/>
      </p:ext>
    </p:extLst>
  </p:cSld>
  <p:clrMapOvr>
    <a:masterClrMapping/>
  </p:clrMapOvr>
  <p:transition spd="slow" advClick="0" advTm="15000">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188640"/>
            <a:ext cx="8352208" cy="2952328"/>
          </a:xfrm>
        </p:spPr>
        <p:txBody>
          <a:bodyPr>
            <a:normAutofit fontScale="70000" lnSpcReduction="20000"/>
          </a:bodyPr>
          <a:lstStyle/>
          <a:p>
            <a:r>
              <a:rPr lang="tr-TR" sz="3200" b="1" dirty="0"/>
              <a:t> </a:t>
            </a:r>
            <a:endParaRPr lang="tr-TR" sz="3200" dirty="0"/>
          </a:p>
          <a:p>
            <a:pPr lvl="0"/>
            <a:r>
              <a:rPr lang="tr-TR" sz="3200" b="1" dirty="0"/>
              <a:t> Dernekler Bir araya geldi.</a:t>
            </a:r>
            <a:endParaRPr lang="tr-TR" sz="3200" dirty="0"/>
          </a:p>
          <a:p>
            <a:r>
              <a:rPr lang="tr-TR" sz="3200" b="1" dirty="0"/>
              <a:t> </a:t>
            </a:r>
            <a:endParaRPr lang="tr-TR" sz="3200" dirty="0"/>
          </a:p>
          <a:p>
            <a:r>
              <a:rPr lang="tr-TR" sz="3200" b="1" dirty="0"/>
              <a:t>SAĞLAM  TEKNENİN  ATLAS  YELKENLERİ  TAZE  RÜZGÂRLA  DOLUYOR</a:t>
            </a:r>
            <a:endParaRPr lang="tr-TR" sz="3200" dirty="0"/>
          </a:p>
          <a:p>
            <a:r>
              <a:rPr lang="tr-TR" sz="3200" dirty="0"/>
              <a:t>  	Marmaris Ticaret Odasını ev sahipliğinde bir araya gelen, Marmaris Çevreciler derneği, Marmaris dayanışma derneği, Marmaris Yelken </a:t>
            </a:r>
            <a:r>
              <a:rPr lang="tr-TR" sz="3200" dirty="0" err="1"/>
              <a:t>klubü</a:t>
            </a:r>
            <a:r>
              <a:rPr lang="tr-TR" sz="3200" dirty="0"/>
              <a:t>, Marmaris Genç iş adamları derneği Yönetim Kurulu Üyeleri Marmaris için bir araya geldi.</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7282" name="Picture 2" descr="C:\Users\USER1\Desktop\NİSAN İMECE\2012 ETKİNLİK RES\DERNEKLER YE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2780928"/>
            <a:ext cx="5688632" cy="37924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48483"/>
      </p:ext>
    </p:extLst>
  </p:cSld>
  <p:clrMapOvr>
    <a:masterClrMapping/>
  </p:clrMapOvr>
  <p:transition spd="slow" advClick="0" advTm="15000">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260648"/>
            <a:ext cx="8352208" cy="4392488"/>
          </a:xfrm>
        </p:spPr>
        <p:txBody>
          <a:bodyPr>
            <a:normAutofit fontScale="92500" lnSpcReduction="20000"/>
          </a:bodyPr>
          <a:lstStyle/>
          <a:p>
            <a:pPr lvl="0"/>
            <a:r>
              <a:rPr lang="tr-TR" sz="3200" b="1" dirty="0" err="1" smtClean="0"/>
              <a:t>Prof.Dr</a:t>
            </a:r>
            <a:r>
              <a:rPr lang="tr-TR" sz="3200" b="1" dirty="0"/>
              <a:t>. Şükrü KIZILOT  Yeni Ticaret Kanununu anlattı.</a:t>
            </a:r>
            <a:endParaRPr lang="tr-TR" sz="3200" dirty="0"/>
          </a:p>
          <a:p>
            <a:r>
              <a:rPr lang="tr-TR" sz="3200" b="1" dirty="0"/>
              <a:t>Marmaris Ticaret Odası, 1 Temmuz 2012’de yürürlüğe girecek olan Yeni Türk Ticaret Kanunu konulu toplantıda Gazi Üniversitesi İktisadi ve İdari Bilimler Fakültesi, Maliye Bölümü Başkanı </a:t>
            </a:r>
            <a:r>
              <a:rPr lang="tr-TR" sz="3200" b="1" dirty="0" err="1"/>
              <a:t>Prof.Dr</a:t>
            </a:r>
            <a:r>
              <a:rPr lang="tr-TR" sz="3200" b="1" dirty="0"/>
              <a:t>. Şükrü </a:t>
            </a:r>
            <a:r>
              <a:rPr lang="tr-TR" sz="3200" b="1" dirty="0" err="1"/>
              <a:t>Kızılot’u</a:t>
            </a:r>
            <a:r>
              <a:rPr lang="tr-TR" sz="3200" b="1" dirty="0"/>
              <a:t> tüm Marmarisliler ile buluşturdu. </a:t>
            </a:r>
            <a:endParaRPr lang="tr-TR" sz="3200" dirty="0"/>
          </a:p>
          <a:p>
            <a:r>
              <a:rPr lang="tr-TR" sz="3200" dirty="0"/>
              <a:t>Marmaris Ticaret Odası tarafından 17 Şubat 2012 Cuma günü Grand Yazıcı </a:t>
            </a:r>
            <a:r>
              <a:rPr lang="tr-TR" sz="3200" dirty="0" err="1"/>
              <a:t>Mares</a:t>
            </a:r>
            <a:r>
              <a:rPr lang="tr-TR" sz="3200" dirty="0"/>
              <a:t> Otel’de düzenlenen bilgilendirme toplantısında Yeni Türk Ticaret Kanunu ve Güncel Mali Konuları masaya yatırıldı. </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8306" name="Picture 2" descr="C:\Users\USER1\Desktop\NİSAN İMECE\2012 ETKİNLİK RES\KIZILOT VE DAVETLİL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4647455"/>
            <a:ext cx="3121025" cy="20939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8307" name="Picture 3" descr="C:\Users\USER1\Desktop\NİSAN İMECE\2012 ETKİNLİK RES\M.BAYSAL-Ş.KIZILOT-H.SÜ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4644639"/>
            <a:ext cx="3121025" cy="21002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48483"/>
      </p:ext>
    </p:extLst>
  </p:cSld>
  <p:clrMapOvr>
    <a:masterClrMapping/>
  </p:clrMapOvr>
  <p:transition spd="slow" advClick="0" advTm="15000">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79513" y="548680"/>
            <a:ext cx="8352208" cy="5688632"/>
          </a:xfrm>
        </p:spPr>
        <p:txBody>
          <a:bodyPr>
            <a:normAutofit fontScale="92500" lnSpcReduction="10000"/>
          </a:bodyPr>
          <a:lstStyle/>
          <a:p>
            <a:pPr lvl="0"/>
            <a:r>
              <a:rPr lang="tr-TR" sz="3200" b="1" dirty="0" smtClean="0"/>
              <a:t>MARMARİS </a:t>
            </a:r>
            <a:r>
              <a:rPr lang="tr-TR" sz="3200" b="1" dirty="0"/>
              <a:t>BAL EVİ BİLİMLE TAÇLANDIRILDI</a:t>
            </a:r>
            <a:endParaRPr lang="tr-TR" sz="3200" dirty="0"/>
          </a:p>
          <a:p>
            <a:r>
              <a:rPr lang="tr-TR" sz="3200" b="1" dirty="0"/>
              <a:t>13 Mart 2012 Salı Günü Muğla Üniversitesi Rektörlük binasında Marmaris Ticaret Odası ve Muğla Üniversitesi Rektörlüğü arasında protokol imzalandı.</a:t>
            </a:r>
            <a:endParaRPr lang="tr-TR" sz="3200" dirty="0"/>
          </a:p>
          <a:p>
            <a:r>
              <a:rPr lang="tr-TR" sz="3200" dirty="0"/>
              <a:t>Marmaris Bal Evi bünyesinde, M.Ü. Arıcılık ve İpekböcekçiliği Araştırma ve Uygulama Merkezinin bir bürosu oluşturulacak. Büroda, teknik arıcılık uygulamaları, arı ürünlerinin uygulamalı üretimi, arı ürünlerinin çeşitlendirilmesi ve organik arıcılık konularında üretici ve tüketicilere yönelik eğitimler düzenlenecek. </a:t>
            </a:r>
          </a:p>
          <a:p>
            <a:pPr algn="just"/>
            <a:endParaRPr lang="tr-TR" sz="3200" dirty="0"/>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1721" y="6237312"/>
            <a:ext cx="612279" cy="612279"/>
          </a:xfrm>
          <a:prstGeom prst="roundRect">
            <a:avLst>
              <a:gd name="adj" fmla="val 16667"/>
            </a:avLst>
          </a:prstGeom>
          <a:ln w="3175">
            <a:noFill/>
          </a:ln>
          <a:effectLst>
            <a:glow rad="101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474164408"/>
      </p:ext>
    </p:extLst>
  </p:cSld>
  <p:clrMapOvr>
    <a:masterClrMapping/>
  </p:clrMapOvr>
  <p:transition spd="slow" advClick="0" advTm="15000">
    <p:fade/>
  </p:transition>
  <p:timing>
    <p:tnLst>
      <p:par>
        <p:cTn id="1" dur="indefinite" restart="never" nodeType="tmRoot"/>
      </p:par>
    </p:tnLst>
  </p:timing>
</p:sld>
</file>

<file path=ppt/theme/theme1.xml><?xml version="1.0" encoding="utf-8"?>
<a:theme xmlns:a="http://schemas.openxmlformats.org/drawingml/2006/main" name="Çağdaş Fotoğraf Albümü">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ContemporaryPhotoAlbum</Template>
  <TotalTime>0</TotalTime>
  <Words>5921</Words>
  <Application>Microsoft Office PowerPoint</Application>
  <PresentationFormat>Ekran Gösterisi (4:3)</PresentationFormat>
  <Paragraphs>744</Paragraphs>
  <Slides>154</Slides>
  <Notes>153</Notes>
  <HiddenSlides>0</HiddenSlides>
  <MMClips>0</MMClips>
  <ScaleCrop>false</ScaleCrop>
  <HeadingPairs>
    <vt:vector size="4" baseType="variant">
      <vt:variant>
        <vt:lpstr>Tema</vt:lpstr>
      </vt:variant>
      <vt:variant>
        <vt:i4>1</vt:i4>
      </vt:variant>
      <vt:variant>
        <vt:lpstr>Slayt Başlıkları</vt:lpstr>
      </vt:variant>
      <vt:variant>
        <vt:i4>154</vt:i4>
      </vt:variant>
    </vt:vector>
  </HeadingPairs>
  <TitlesOfParts>
    <vt:vector size="155" baseType="lpstr">
      <vt:lpstr>Çağdaş Fotoğraf Albümü</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2012-09-18T21:40:51Z</dcterms:created>
  <dcterms:modified xsi:type="dcterms:W3CDTF">2013-05-14T14:03:07Z</dcterms:modified>
</cp:coreProperties>
</file>